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256" r:id="rId2"/>
    <p:sldId id="641" r:id="rId3"/>
    <p:sldId id="680" r:id="rId4"/>
    <p:sldId id="709" r:id="rId5"/>
    <p:sldId id="711" r:id="rId6"/>
    <p:sldId id="744" r:id="rId7"/>
    <p:sldId id="745" r:id="rId8"/>
    <p:sldId id="712" r:id="rId9"/>
    <p:sldId id="710" r:id="rId10"/>
    <p:sldId id="713" r:id="rId11"/>
    <p:sldId id="714" r:id="rId12"/>
    <p:sldId id="715" r:id="rId13"/>
    <p:sldId id="716" r:id="rId14"/>
    <p:sldId id="717" r:id="rId15"/>
    <p:sldId id="718" r:id="rId16"/>
    <p:sldId id="730" r:id="rId17"/>
    <p:sldId id="746" r:id="rId18"/>
    <p:sldId id="747" r:id="rId19"/>
    <p:sldId id="748" r:id="rId20"/>
    <p:sldId id="749" r:id="rId21"/>
    <p:sldId id="750" r:id="rId22"/>
    <p:sldId id="751" r:id="rId23"/>
    <p:sldId id="731" r:id="rId24"/>
    <p:sldId id="752" r:id="rId25"/>
    <p:sldId id="753" r:id="rId26"/>
    <p:sldId id="754" r:id="rId27"/>
    <p:sldId id="719" r:id="rId28"/>
    <p:sldId id="720" r:id="rId29"/>
    <p:sldId id="756" r:id="rId30"/>
    <p:sldId id="758" r:id="rId31"/>
    <p:sldId id="721" r:id="rId32"/>
    <p:sldId id="759" r:id="rId33"/>
    <p:sldId id="722" r:id="rId34"/>
    <p:sldId id="760" r:id="rId35"/>
    <p:sldId id="723" r:id="rId36"/>
    <p:sldId id="724" r:id="rId37"/>
    <p:sldId id="725" r:id="rId38"/>
    <p:sldId id="761" r:id="rId39"/>
    <p:sldId id="735" r:id="rId40"/>
    <p:sldId id="736" r:id="rId41"/>
    <p:sldId id="726" r:id="rId42"/>
    <p:sldId id="737" r:id="rId43"/>
    <p:sldId id="727" r:id="rId44"/>
    <p:sldId id="738" r:id="rId45"/>
    <p:sldId id="728" r:id="rId46"/>
    <p:sldId id="690" r:id="rId47"/>
    <p:sldId id="729" r:id="rId48"/>
    <p:sldId id="691" r:id="rId49"/>
    <p:sldId id="692" r:id="rId50"/>
    <p:sldId id="701" r:id="rId51"/>
    <p:sldId id="702" r:id="rId52"/>
    <p:sldId id="782" r:id="rId53"/>
    <p:sldId id="762" r:id="rId54"/>
    <p:sldId id="763" r:id="rId55"/>
    <p:sldId id="703" r:id="rId56"/>
    <p:sldId id="765" r:id="rId57"/>
    <p:sldId id="766" r:id="rId58"/>
    <p:sldId id="764" r:id="rId59"/>
    <p:sldId id="767" r:id="rId60"/>
    <p:sldId id="704" r:id="rId61"/>
    <p:sldId id="739" r:id="rId62"/>
    <p:sldId id="740" r:id="rId63"/>
    <p:sldId id="768" r:id="rId64"/>
    <p:sldId id="771" r:id="rId65"/>
    <p:sldId id="743" r:id="rId66"/>
    <p:sldId id="705" r:id="rId67"/>
    <p:sldId id="706" r:id="rId68"/>
    <p:sldId id="772" r:id="rId69"/>
    <p:sldId id="773" r:id="rId70"/>
    <p:sldId id="774" r:id="rId71"/>
    <p:sldId id="698" r:id="rId72"/>
    <p:sldId id="707" r:id="rId73"/>
    <p:sldId id="699" r:id="rId74"/>
    <p:sldId id="775" r:id="rId75"/>
    <p:sldId id="778" r:id="rId76"/>
    <p:sldId id="779" r:id="rId77"/>
    <p:sldId id="776" r:id="rId78"/>
    <p:sldId id="777" r:id="rId79"/>
    <p:sldId id="708" r:id="rId80"/>
    <p:sldId id="700" r:id="rId81"/>
    <p:sldId id="780" r:id="rId82"/>
    <p:sldId id="781"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429" autoAdjust="0"/>
    <p:restoredTop sz="94660"/>
  </p:normalViewPr>
  <p:slideViewPr>
    <p:cSldViewPr snapToGrid="0">
      <p:cViewPr varScale="1">
        <p:scale>
          <a:sx n="53" d="100"/>
          <a:sy n="53" d="100"/>
        </p:scale>
        <p:origin x="510" y="7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00DDCE-C263-4454-B2AD-BFDFA0C7D36C}" type="datetimeFigureOut">
              <a:rPr lang="en-GB" smtClean="0"/>
              <a:t>18/05/2024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184756-F7D2-4A19-AB62-EFEB96C06E9F}" type="slidenum">
              <a:rPr lang="en-GB" smtClean="0"/>
              <a:t>‹#›</a:t>
            </a:fld>
            <a:endParaRPr lang="en-GB"/>
          </a:p>
        </p:txBody>
      </p:sp>
    </p:spTree>
    <p:extLst>
      <p:ext uri="{BB962C8B-B14F-4D97-AF65-F5344CB8AC3E}">
        <p14:creationId xmlns:p14="http://schemas.microsoft.com/office/powerpoint/2010/main" val="18664197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4919DDA-5AA0-4DF1-960B-0DF8781BE625}" type="datetime1">
              <a:rPr lang="en-US" smtClean="0"/>
              <a:t>5/18/2024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40C559-0D42-4D76-92B1-8C19F3BDA397}" type="slidenum">
              <a:rPr lang="en-US" smtClean="0"/>
              <a:t>‹#›</a:t>
            </a:fld>
            <a:endParaRPr lang="en-US"/>
          </a:p>
        </p:txBody>
      </p:sp>
    </p:spTree>
    <p:extLst>
      <p:ext uri="{BB962C8B-B14F-4D97-AF65-F5344CB8AC3E}">
        <p14:creationId xmlns:p14="http://schemas.microsoft.com/office/powerpoint/2010/main" val="346537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C0CC35F-3685-4A14-927D-D5529AD86E34}" type="datetime1">
              <a:rPr lang="en-US" smtClean="0"/>
              <a:t>5/18/2024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40C559-0D42-4D76-92B1-8C19F3BDA397}" type="slidenum">
              <a:rPr lang="en-US" smtClean="0"/>
              <a:t>‹#›</a:t>
            </a:fld>
            <a:endParaRPr lang="en-US"/>
          </a:p>
        </p:txBody>
      </p:sp>
    </p:spTree>
    <p:extLst>
      <p:ext uri="{BB962C8B-B14F-4D97-AF65-F5344CB8AC3E}">
        <p14:creationId xmlns:p14="http://schemas.microsoft.com/office/powerpoint/2010/main" val="2165423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6B7387-EAC0-4DF3-B2DD-CB645AF635A6}" type="datetime1">
              <a:rPr lang="en-US" smtClean="0"/>
              <a:t>5/18/2024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40C559-0D42-4D76-92B1-8C19F3BDA397}" type="slidenum">
              <a:rPr lang="en-US" smtClean="0"/>
              <a:t>‹#›</a:t>
            </a:fld>
            <a:endParaRPr lang="en-US"/>
          </a:p>
        </p:txBody>
      </p:sp>
    </p:spTree>
    <p:extLst>
      <p:ext uri="{BB962C8B-B14F-4D97-AF65-F5344CB8AC3E}">
        <p14:creationId xmlns:p14="http://schemas.microsoft.com/office/powerpoint/2010/main" val="3275008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F503E4-B7DF-4A32-B282-1BA9AA074D2D}" type="datetime1">
              <a:rPr lang="en-US" smtClean="0"/>
              <a:t>5/18/2024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40C559-0D42-4D76-92B1-8C19F3BDA397}" type="slidenum">
              <a:rPr lang="en-US" smtClean="0"/>
              <a:t>‹#›</a:t>
            </a:fld>
            <a:endParaRPr lang="en-US"/>
          </a:p>
        </p:txBody>
      </p:sp>
    </p:spTree>
    <p:extLst>
      <p:ext uri="{BB962C8B-B14F-4D97-AF65-F5344CB8AC3E}">
        <p14:creationId xmlns:p14="http://schemas.microsoft.com/office/powerpoint/2010/main" val="59789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755B6E-8065-4863-BB78-9CF314EA4AFD}" type="datetime1">
              <a:rPr lang="en-US" smtClean="0"/>
              <a:t>5/18/2024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40C559-0D42-4D76-92B1-8C19F3BDA397}" type="slidenum">
              <a:rPr lang="en-US" smtClean="0"/>
              <a:t>‹#›</a:t>
            </a:fld>
            <a:endParaRPr lang="en-US"/>
          </a:p>
        </p:txBody>
      </p:sp>
    </p:spTree>
    <p:extLst>
      <p:ext uri="{BB962C8B-B14F-4D97-AF65-F5344CB8AC3E}">
        <p14:creationId xmlns:p14="http://schemas.microsoft.com/office/powerpoint/2010/main" val="2270944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0935CF7-906E-4048-9129-DAD7053B02E3}" type="datetime1">
              <a:rPr lang="en-US" smtClean="0"/>
              <a:t>5/18/2024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40C559-0D42-4D76-92B1-8C19F3BDA397}" type="slidenum">
              <a:rPr lang="en-US" smtClean="0"/>
              <a:t>‹#›</a:t>
            </a:fld>
            <a:endParaRPr lang="en-US"/>
          </a:p>
        </p:txBody>
      </p:sp>
    </p:spTree>
    <p:extLst>
      <p:ext uri="{BB962C8B-B14F-4D97-AF65-F5344CB8AC3E}">
        <p14:creationId xmlns:p14="http://schemas.microsoft.com/office/powerpoint/2010/main" val="1982975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73476B0-775A-4296-AD6B-8653D0135B45}" type="datetime1">
              <a:rPr lang="en-US" smtClean="0"/>
              <a:t>5/18/2024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40C559-0D42-4D76-92B1-8C19F3BDA397}" type="slidenum">
              <a:rPr lang="en-US" smtClean="0"/>
              <a:t>‹#›</a:t>
            </a:fld>
            <a:endParaRPr lang="en-US"/>
          </a:p>
        </p:txBody>
      </p:sp>
    </p:spTree>
    <p:extLst>
      <p:ext uri="{BB962C8B-B14F-4D97-AF65-F5344CB8AC3E}">
        <p14:creationId xmlns:p14="http://schemas.microsoft.com/office/powerpoint/2010/main" val="3999581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04A1AEA-E6F2-4A2E-9128-5EB40E83756F}" type="datetime1">
              <a:rPr lang="en-US" smtClean="0"/>
              <a:t>5/18/2024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40C559-0D42-4D76-92B1-8C19F3BDA397}" type="slidenum">
              <a:rPr lang="en-US" smtClean="0"/>
              <a:t>‹#›</a:t>
            </a:fld>
            <a:endParaRPr lang="en-US"/>
          </a:p>
        </p:txBody>
      </p:sp>
    </p:spTree>
    <p:extLst>
      <p:ext uri="{BB962C8B-B14F-4D97-AF65-F5344CB8AC3E}">
        <p14:creationId xmlns:p14="http://schemas.microsoft.com/office/powerpoint/2010/main" val="17052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165A32-F151-4734-B077-DF89676574EF}" type="datetime1">
              <a:rPr lang="en-US" smtClean="0"/>
              <a:t>5/18/2024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40C559-0D42-4D76-92B1-8C19F3BDA397}" type="slidenum">
              <a:rPr lang="en-US" smtClean="0"/>
              <a:t>‹#›</a:t>
            </a:fld>
            <a:endParaRPr lang="en-US"/>
          </a:p>
        </p:txBody>
      </p:sp>
    </p:spTree>
    <p:extLst>
      <p:ext uri="{BB962C8B-B14F-4D97-AF65-F5344CB8AC3E}">
        <p14:creationId xmlns:p14="http://schemas.microsoft.com/office/powerpoint/2010/main" val="3761277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E0D3CED-F35E-4E69-8BD1-E4C8E57E1C00}" type="datetime1">
              <a:rPr lang="en-US" smtClean="0"/>
              <a:t>5/18/2024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40C559-0D42-4D76-92B1-8C19F3BDA397}" type="slidenum">
              <a:rPr lang="en-US" smtClean="0"/>
              <a:t>‹#›</a:t>
            </a:fld>
            <a:endParaRPr lang="en-US"/>
          </a:p>
        </p:txBody>
      </p:sp>
    </p:spTree>
    <p:extLst>
      <p:ext uri="{BB962C8B-B14F-4D97-AF65-F5344CB8AC3E}">
        <p14:creationId xmlns:p14="http://schemas.microsoft.com/office/powerpoint/2010/main" val="1425013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9D2244-6392-4301-972F-B2C730C68B47}" type="datetime1">
              <a:rPr lang="en-US" smtClean="0"/>
              <a:t>5/18/2024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40C559-0D42-4D76-92B1-8C19F3BDA397}" type="slidenum">
              <a:rPr lang="en-US" smtClean="0"/>
              <a:t>‹#›</a:t>
            </a:fld>
            <a:endParaRPr lang="en-US"/>
          </a:p>
        </p:txBody>
      </p:sp>
    </p:spTree>
    <p:extLst>
      <p:ext uri="{BB962C8B-B14F-4D97-AF65-F5344CB8AC3E}">
        <p14:creationId xmlns:p14="http://schemas.microsoft.com/office/powerpoint/2010/main" val="562295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B572D4-8B41-45D8-83E5-16724C2BF73B}" type="datetime1">
              <a:rPr lang="en-US" smtClean="0"/>
              <a:t>5/18/2024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40C559-0D42-4D76-92B1-8C19F3BDA397}" type="slidenum">
              <a:rPr lang="en-US" smtClean="0"/>
              <a:t>‹#›</a:t>
            </a:fld>
            <a:endParaRPr lang="en-US"/>
          </a:p>
        </p:txBody>
      </p:sp>
    </p:spTree>
    <p:extLst>
      <p:ext uri="{BB962C8B-B14F-4D97-AF65-F5344CB8AC3E}">
        <p14:creationId xmlns:p14="http://schemas.microsoft.com/office/powerpoint/2010/main" val="38278669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hyperlink" Target="BI%20content%20specification.pdf"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Slides for Courses Using the </a:t>
            </a:r>
            <a:r>
              <a:rPr lang="en-US" i="1" dirty="0"/>
              <a:t>Business Intelligence Guidebook</a:t>
            </a:r>
          </a:p>
        </p:txBody>
      </p:sp>
      <p:sp>
        <p:nvSpPr>
          <p:cNvPr id="3" name="Subtitle 2"/>
          <p:cNvSpPr>
            <a:spLocks noGrp="1"/>
          </p:cNvSpPr>
          <p:nvPr>
            <p:ph type="subTitle" idx="1"/>
          </p:nvPr>
        </p:nvSpPr>
        <p:spPr/>
        <p:txBody>
          <a:bodyPr>
            <a:normAutofit lnSpcReduction="10000"/>
          </a:bodyPr>
          <a:lstStyle/>
          <a:p>
            <a:r>
              <a:rPr lang="en-US" i="1" dirty="0"/>
              <a:t>From Data Integration to Analytics</a:t>
            </a:r>
          </a:p>
          <a:p>
            <a:r>
              <a:rPr lang="en-US" dirty="0"/>
              <a:t>by</a:t>
            </a:r>
          </a:p>
          <a:p>
            <a:r>
              <a:rPr lang="en-US" dirty="0"/>
              <a:t>Rick Sherman</a:t>
            </a:r>
          </a:p>
          <a:p>
            <a:r>
              <a:rPr lang="en-US" dirty="0"/>
              <a:t>www.biguidebook.com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1234" y="3967626"/>
            <a:ext cx="1428750" cy="1933575"/>
          </a:xfrm>
          <a:prstGeom prst="rect">
            <a:avLst/>
          </a:prstGeom>
        </p:spPr>
      </p:pic>
      <p:sp>
        <p:nvSpPr>
          <p:cNvPr id="5" name="Slide Number Placeholder 4"/>
          <p:cNvSpPr>
            <a:spLocks noGrp="1"/>
          </p:cNvSpPr>
          <p:nvPr>
            <p:ph type="sldNum" sz="quarter" idx="12"/>
          </p:nvPr>
        </p:nvSpPr>
        <p:spPr/>
        <p:txBody>
          <a:bodyPr/>
          <a:lstStyle/>
          <a:p>
            <a:fld id="{DD40C559-0D42-4D76-92B1-8C19F3BDA397}" type="slidenum">
              <a:rPr lang="en-US" smtClean="0"/>
              <a:t>1</a:t>
            </a:fld>
            <a:endParaRPr lang="en-US"/>
          </a:p>
        </p:txBody>
      </p:sp>
    </p:spTree>
    <p:extLst>
      <p:ext uri="{BB962C8B-B14F-4D97-AF65-F5344CB8AC3E}">
        <p14:creationId xmlns:p14="http://schemas.microsoft.com/office/powerpoint/2010/main" val="22436540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29528"/>
            <a:ext cx="10515600" cy="1325563"/>
          </a:xfrm>
        </p:spPr>
        <p:txBody>
          <a:bodyPr>
            <a:normAutofit/>
          </a:bodyPr>
          <a:lstStyle/>
          <a:p>
            <a:r>
              <a:rPr lang="en-US" b="1" dirty="0"/>
              <a:t>Creating BI </a:t>
            </a:r>
            <a:r>
              <a:rPr lang="en-US" b="1" dirty="0" smtClean="0"/>
              <a:t>Personas</a:t>
            </a:r>
            <a:br>
              <a:rPr lang="en-US" b="1" dirty="0" smtClean="0"/>
            </a:br>
            <a:r>
              <a:rPr lang="en-US" sz="3200" b="1" dirty="0" smtClean="0">
                <a:solidFill>
                  <a:schemeClr val="accent2">
                    <a:lumMod val="75000"/>
                  </a:schemeClr>
                </a:solidFill>
              </a:rPr>
              <a:t>Analysts </a:t>
            </a:r>
            <a:r>
              <a:rPr lang="en-US" sz="2000" b="1" dirty="0" smtClean="0">
                <a:solidFill>
                  <a:schemeClr val="accent2">
                    <a:lumMod val="75000"/>
                  </a:schemeClr>
                </a:solidFill>
              </a:rPr>
              <a:t>(Business analysts, financial analysts, sales analysts, etc.)</a:t>
            </a:r>
            <a:endParaRPr lang="en-US" b="1" dirty="0">
              <a:solidFill>
                <a:schemeClr val="accent2">
                  <a:lumMod val="75000"/>
                </a:schemeClr>
              </a:solidFill>
            </a:endParaRPr>
          </a:p>
        </p:txBody>
      </p:sp>
      <p:sp>
        <p:nvSpPr>
          <p:cNvPr id="7" name="Content Placeholder 5">
            <a:extLst>
              <a:ext uri="{FF2B5EF4-FFF2-40B4-BE49-F238E27FC236}">
                <a16:creationId xmlns:a16="http://schemas.microsoft.com/office/drawing/2014/main" id="{D151B174-4662-5A4F-F2AC-9A2D2E754890}"/>
              </a:ext>
            </a:extLst>
          </p:cNvPr>
          <p:cNvSpPr>
            <a:spLocks noGrp="1"/>
          </p:cNvSpPr>
          <p:nvPr>
            <p:ph idx="1"/>
          </p:nvPr>
        </p:nvSpPr>
        <p:spPr>
          <a:xfrm>
            <a:off x="838200" y="1690689"/>
            <a:ext cx="10515600" cy="4665662"/>
          </a:xfrm>
        </p:spPr>
        <p:txBody>
          <a:bodyPr>
            <a:normAutofit fontScale="40000" lnSpcReduction="20000"/>
          </a:bodyPr>
          <a:lstStyle/>
          <a:p>
            <a:pPr marL="342900" indent="-342900">
              <a:lnSpc>
                <a:spcPct val="150000"/>
              </a:lnSpc>
              <a:buFont typeface="Symbol" pitchFamily="2" charset="2"/>
              <a:buChar char=""/>
            </a:pPr>
            <a:r>
              <a:rPr lang="en-GB" sz="3800" dirty="0">
                <a:latin typeface="Calibri" panose="020F0502020204030204" pitchFamily="34" charset="0"/>
                <a:cs typeface="Arial" panose="020B0604020202020204" pitchFamily="34" charset="0"/>
              </a:rPr>
              <a:t>The analyst persona includes people in an enterprise who regularly use BI applications to gather </a:t>
            </a:r>
            <a:r>
              <a:rPr lang="en-GB" sz="3800" dirty="0" smtClean="0">
                <a:latin typeface="Calibri" panose="020F0502020204030204" pitchFamily="34" charset="0"/>
                <a:cs typeface="Arial" panose="020B0604020202020204" pitchFamily="34" charset="0"/>
              </a:rPr>
              <a:t>and explore </a:t>
            </a:r>
            <a:r>
              <a:rPr lang="en-GB" sz="3800" dirty="0">
                <a:latin typeface="Calibri" panose="020F0502020204030204" pitchFamily="34" charset="0"/>
                <a:cs typeface="Arial" panose="020B0604020202020204" pitchFamily="34" charset="0"/>
              </a:rPr>
              <a:t>data they need to perform their jobs. Data analysis is in their job descriptions. The job </a:t>
            </a:r>
            <a:r>
              <a:rPr lang="en-GB" sz="3800" dirty="0" smtClean="0">
                <a:latin typeface="Calibri" panose="020F0502020204030204" pitchFamily="34" charset="0"/>
                <a:cs typeface="Arial" panose="020B0604020202020204" pitchFamily="34" charset="0"/>
              </a:rPr>
              <a:t>titles may </a:t>
            </a:r>
            <a:r>
              <a:rPr lang="en-GB" sz="3800" dirty="0">
                <a:latin typeface="Calibri" panose="020F0502020204030204" pitchFamily="34" charset="0"/>
                <a:cs typeface="Arial" panose="020B0604020202020204" pitchFamily="34" charset="0"/>
              </a:rPr>
              <a:t>include the word “analyst” (business analyst, financial analyst, sales analyst, operations </a:t>
            </a:r>
            <a:r>
              <a:rPr lang="en-GB" sz="3800" dirty="0" smtClean="0">
                <a:latin typeface="Calibri" panose="020F0502020204030204" pitchFamily="34" charset="0"/>
                <a:cs typeface="Arial" panose="020B0604020202020204" pitchFamily="34" charset="0"/>
              </a:rPr>
              <a:t>analyst, etc</a:t>
            </a:r>
            <a:r>
              <a:rPr lang="en-GB" sz="3800" dirty="0">
                <a:latin typeface="Calibri" panose="020F0502020204030204" pitchFamily="34" charset="0"/>
                <a:cs typeface="Arial" panose="020B0604020202020204" pitchFamily="34" charset="0"/>
              </a:rPr>
              <a:t>.) but many other managerial or staff jobs also apply</a:t>
            </a:r>
            <a:r>
              <a:rPr lang="en-GB" sz="3800" dirty="0" smtClean="0">
                <a:latin typeface="Calibri" panose="020F0502020204030204" pitchFamily="34" charset="0"/>
                <a:cs typeface="Arial" panose="020B0604020202020204" pitchFamily="34" charset="0"/>
              </a:rPr>
              <a:t>.</a:t>
            </a:r>
          </a:p>
          <a:p>
            <a:pPr marL="342900" indent="-342900">
              <a:lnSpc>
                <a:spcPct val="150000"/>
              </a:lnSpc>
              <a:buFont typeface="Symbol" pitchFamily="2" charset="2"/>
              <a:buChar char=""/>
            </a:pPr>
            <a:r>
              <a:rPr lang="en-GB" sz="3800" dirty="0">
                <a:solidFill>
                  <a:schemeClr val="accent1">
                    <a:lumMod val="75000"/>
                  </a:schemeClr>
                </a:solidFill>
                <a:latin typeface="Calibri" panose="020F0502020204030204" pitchFamily="34" charset="0"/>
                <a:cs typeface="Arial" panose="020B0604020202020204" pitchFamily="34" charset="0"/>
              </a:rPr>
              <a:t>Analysts will leverage their business knowledge to explore and </a:t>
            </a:r>
            <a:r>
              <a:rPr lang="en-GB" sz="3800" dirty="0" err="1">
                <a:solidFill>
                  <a:schemeClr val="accent1">
                    <a:lumMod val="75000"/>
                  </a:schemeClr>
                </a:solidFill>
                <a:latin typeface="Calibri" panose="020F0502020204030204" pitchFamily="34" charset="0"/>
                <a:cs typeface="Arial" panose="020B0604020202020204" pitchFamily="34" charset="0"/>
              </a:rPr>
              <a:t>analyze</a:t>
            </a:r>
            <a:r>
              <a:rPr lang="en-GB" sz="3800" dirty="0">
                <a:solidFill>
                  <a:schemeClr val="accent1">
                    <a:lumMod val="75000"/>
                  </a:schemeClr>
                </a:solidFill>
                <a:latin typeface="Calibri" panose="020F0502020204030204" pitchFamily="34" charset="0"/>
                <a:cs typeface="Arial" panose="020B0604020202020204" pitchFamily="34" charset="0"/>
              </a:rPr>
              <a:t> data using spreadsheets </a:t>
            </a:r>
            <a:r>
              <a:rPr lang="en-GB" sz="3800" dirty="0" smtClean="0">
                <a:solidFill>
                  <a:schemeClr val="accent1">
                    <a:lumMod val="75000"/>
                  </a:schemeClr>
                </a:solidFill>
                <a:latin typeface="Calibri" panose="020F0502020204030204" pitchFamily="34" charset="0"/>
                <a:cs typeface="Arial" panose="020B0604020202020204" pitchFamily="34" charset="0"/>
              </a:rPr>
              <a:t>and BI </a:t>
            </a:r>
            <a:r>
              <a:rPr lang="en-GB" sz="3800" dirty="0">
                <a:solidFill>
                  <a:schemeClr val="accent1">
                    <a:lumMod val="75000"/>
                  </a:schemeClr>
                </a:solidFill>
                <a:latin typeface="Calibri" panose="020F0502020204030204" pitchFamily="34" charset="0"/>
                <a:cs typeface="Arial" panose="020B0604020202020204" pitchFamily="34" charset="0"/>
              </a:rPr>
              <a:t>applications</a:t>
            </a:r>
            <a:r>
              <a:rPr lang="en-GB" sz="3800" dirty="0">
                <a:latin typeface="Calibri" panose="020F0502020204030204" pitchFamily="34" charset="0"/>
                <a:cs typeface="Arial" panose="020B0604020202020204" pitchFamily="34" charset="0"/>
              </a:rPr>
              <a:t>. </a:t>
            </a:r>
            <a:endParaRPr lang="en-GB" sz="3800" dirty="0" smtClean="0">
              <a:latin typeface="Calibri" panose="020F0502020204030204" pitchFamily="34" charset="0"/>
              <a:cs typeface="Arial" panose="020B0604020202020204" pitchFamily="34" charset="0"/>
            </a:endParaRPr>
          </a:p>
          <a:p>
            <a:pPr marL="342900" indent="-342900">
              <a:lnSpc>
                <a:spcPct val="150000"/>
              </a:lnSpc>
              <a:buFont typeface="Symbol" pitchFamily="2" charset="2"/>
              <a:buChar char=""/>
            </a:pPr>
            <a:r>
              <a:rPr lang="en-GB" sz="3800" dirty="0" smtClean="0">
                <a:latin typeface="Calibri" panose="020F0502020204030204" pitchFamily="34" charset="0"/>
                <a:cs typeface="Arial" panose="020B0604020202020204" pitchFamily="34" charset="0"/>
              </a:rPr>
              <a:t>They </a:t>
            </a:r>
            <a:r>
              <a:rPr lang="en-GB" sz="3800" dirty="0">
                <a:latin typeface="Calibri" panose="020F0502020204030204" pitchFamily="34" charset="0"/>
                <a:cs typeface="Arial" panose="020B0604020202020204" pitchFamily="34" charset="0"/>
              </a:rPr>
              <a:t>are quite comfortable using </a:t>
            </a:r>
            <a:r>
              <a:rPr lang="en-GB" sz="3800" b="1" dirty="0">
                <a:latin typeface="Calibri" panose="020F0502020204030204" pitchFamily="34" charset="0"/>
                <a:cs typeface="Arial" panose="020B0604020202020204" pitchFamily="34" charset="0"/>
              </a:rPr>
              <a:t>pivot tables</a:t>
            </a:r>
            <a:r>
              <a:rPr lang="en-GB" sz="3800" dirty="0">
                <a:latin typeface="Calibri" panose="020F0502020204030204" pitchFamily="34" charset="0"/>
                <a:cs typeface="Arial" panose="020B0604020202020204" pitchFamily="34" charset="0"/>
              </a:rPr>
              <a:t>, so BI applications that present data in </a:t>
            </a:r>
            <a:r>
              <a:rPr lang="en-GB" sz="3800" dirty="0" smtClean="0">
                <a:latin typeface="Calibri" panose="020F0502020204030204" pitchFamily="34" charset="0"/>
                <a:cs typeface="Arial" panose="020B0604020202020204" pitchFamily="34" charset="0"/>
              </a:rPr>
              <a:t>that context </a:t>
            </a:r>
            <a:r>
              <a:rPr lang="en-GB" sz="3800" dirty="0">
                <a:latin typeface="Calibri" panose="020F0502020204030204" pitchFamily="34" charset="0"/>
                <a:cs typeface="Arial" panose="020B0604020202020204" pitchFamily="34" charset="0"/>
              </a:rPr>
              <a:t>are easy for them to use. A wide range of BI styles present data in this context, including </a:t>
            </a:r>
            <a:r>
              <a:rPr lang="en-GB" sz="3800" b="1" dirty="0" smtClean="0">
                <a:latin typeface="Calibri" panose="020F0502020204030204" pitchFamily="34" charset="0"/>
                <a:cs typeface="Arial" panose="020B0604020202020204" pitchFamily="34" charset="0"/>
              </a:rPr>
              <a:t>OLAP cubes</a:t>
            </a:r>
            <a:r>
              <a:rPr lang="en-GB" sz="3800" dirty="0">
                <a:latin typeface="Calibri" panose="020F0502020204030204" pitchFamily="34" charset="0"/>
                <a:cs typeface="Arial" panose="020B0604020202020204" pitchFamily="34" charset="0"/>
              </a:rPr>
              <a:t>, </a:t>
            </a:r>
            <a:r>
              <a:rPr lang="en-GB" sz="3800" b="1" dirty="0">
                <a:latin typeface="Calibri" panose="020F0502020204030204" pitchFamily="34" charset="0"/>
                <a:cs typeface="Arial" panose="020B0604020202020204" pitchFamily="34" charset="0"/>
              </a:rPr>
              <a:t>in-memory columnar data</a:t>
            </a:r>
            <a:r>
              <a:rPr lang="en-GB" sz="3800" dirty="0">
                <a:latin typeface="Calibri" panose="020F0502020204030204" pitchFamily="34" charset="0"/>
                <a:cs typeface="Arial" panose="020B0604020202020204" pitchFamily="34" charset="0"/>
              </a:rPr>
              <a:t>, </a:t>
            </a:r>
            <a:r>
              <a:rPr lang="en-GB" sz="3800" b="1" dirty="0">
                <a:latin typeface="Calibri" panose="020F0502020204030204" pitchFamily="34" charset="0"/>
                <a:cs typeface="Arial" panose="020B0604020202020204" pitchFamily="34" charset="0"/>
              </a:rPr>
              <a:t>discovery</a:t>
            </a:r>
            <a:r>
              <a:rPr lang="en-GB" sz="3800" dirty="0">
                <a:latin typeface="Calibri" panose="020F0502020204030204" pitchFamily="34" charset="0"/>
                <a:cs typeface="Arial" panose="020B0604020202020204" pitchFamily="34" charset="0"/>
              </a:rPr>
              <a:t>, </a:t>
            </a:r>
            <a:r>
              <a:rPr lang="en-GB" sz="3800" b="1" dirty="0">
                <a:latin typeface="Calibri" panose="020F0502020204030204" pitchFamily="34" charset="0"/>
                <a:cs typeface="Arial" panose="020B0604020202020204" pitchFamily="34" charset="0"/>
              </a:rPr>
              <a:t>data visualization</a:t>
            </a:r>
            <a:r>
              <a:rPr lang="en-GB" sz="3800" dirty="0">
                <a:latin typeface="Calibri" panose="020F0502020204030204" pitchFamily="34" charset="0"/>
                <a:cs typeface="Arial" panose="020B0604020202020204" pitchFamily="34" charset="0"/>
              </a:rPr>
              <a:t>, </a:t>
            </a:r>
            <a:r>
              <a:rPr lang="en-GB" sz="3800" b="1" dirty="0">
                <a:latin typeface="Calibri" panose="020F0502020204030204" pitchFamily="34" charset="0"/>
                <a:cs typeface="Arial" panose="020B0604020202020204" pitchFamily="34" charset="0"/>
              </a:rPr>
              <a:t>dashboard</a:t>
            </a:r>
            <a:r>
              <a:rPr lang="en-GB" sz="3800" dirty="0">
                <a:latin typeface="Calibri" panose="020F0502020204030204" pitchFamily="34" charset="0"/>
                <a:cs typeface="Arial" panose="020B0604020202020204" pitchFamily="34" charset="0"/>
              </a:rPr>
              <a:t>, </a:t>
            </a:r>
            <a:r>
              <a:rPr lang="en-GB" sz="3800" b="1" dirty="0">
                <a:latin typeface="Calibri" panose="020F0502020204030204" pitchFamily="34" charset="0"/>
                <a:cs typeface="Arial" panose="020B0604020202020204" pitchFamily="34" charset="0"/>
              </a:rPr>
              <a:t>scorecard</a:t>
            </a:r>
            <a:r>
              <a:rPr lang="en-GB" sz="3800" dirty="0">
                <a:latin typeface="Calibri" panose="020F0502020204030204" pitchFamily="34" charset="0"/>
                <a:cs typeface="Arial" panose="020B0604020202020204" pitchFamily="34" charset="0"/>
              </a:rPr>
              <a:t>, and </a:t>
            </a:r>
            <a:r>
              <a:rPr lang="en-GB" sz="3800" b="1" dirty="0">
                <a:latin typeface="Calibri" panose="020F0502020204030204" pitchFamily="34" charset="0"/>
                <a:cs typeface="Arial" panose="020B0604020202020204" pitchFamily="34" charset="0"/>
              </a:rPr>
              <a:t>report tools</a:t>
            </a:r>
            <a:r>
              <a:rPr lang="en-GB" sz="3800" dirty="0">
                <a:latin typeface="Calibri" panose="020F0502020204030204" pitchFamily="34" charset="0"/>
                <a:cs typeface="Arial" panose="020B0604020202020204" pitchFamily="34" charset="0"/>
              </a:rPr>
              <a:t>.</a:t>
            </a:r>
          </a:p>
          <a:p>
            <a:pPr marL="342900" indent="-342900">
              <a:lnSpc>
                <a:spcPct val="150000"/>
              </a:lnSpc>
              <a:buFont typeface="Symbol" pitchFamily="2" charset="2"/>
              <a:buChar char=""/>
            </a:pPr>
            <a:r>
              <a:rPr lang="en-GB" sz="3800" dirty="0">
                <a:solidFill>
                  <a:schemeClr val="accent1">
                    <a:lumMod val="75000"/>
                  </a:schemeClr>
                </a:solidFill>
                <a:latin typeface="Calibri" panose="020F0502020204030204" pitchFamily="34" charset="0"/>
                <a:cs typeface="Arial" panose="020B0604020202020204" pitchFamily="34" charset="0"/>
              </a:rPr>
              <a:t>Analysts typically use a dashboard or report </a:t>
            </a:r>
            <a:r>
              <a:rPr lang="en-GB" sz="3800" b="1" dirty="0">
                <a:solidFill>
                  <a:schemeClr val="accent1">
                    <a:lumMod val="75000"/>
                  </a:schemeClr>
                </a:solidFill>
                <a:latin typeface="Calibri" panose="020F0502020204030204" pitchFamily="34" charset="0"/>
                <a:cs typeface="Arial" panose="020B0604020202020204" pitchFamily="34" charset="0"/>
              </a:rPr>
              <a:t>template rather than building it from scratch</a:t>
            </a:r>
            <a:r>
              <a:rPr lang="en-GB" sz="3800" dirty="0">
                <a:latin typeface="Calibri" panose="020F0502020204030204" pitchFamily="34" charset="0"/>
                <a:cs typeface="Arial" panose="020B0604020202020204" pitchFamily="34" charset="0"/>
              </a:rPr>
              <a:t>. They </a:t>
            </a:r>
            <a:r>
              <a:rPr lang="en-GB" sz="3800" dirty="0" smtClean="0">
                <a:latin typeface="Calibri" panose="020F0502020204030204" pitchFamily="34" charset="0"/>
                <a:cs typeface="Arial" panose="020B0604020202020204" pitchFamily="34" charset="0"/>
              </a:rPr>
              <a:t>will drag </a:t>
            </a:r>
            <a:r>
              <a:rPr lang="en-GB" sz="3800" dirty="0">
                <a:latin typeface="Calibri" panose="020F0502020204030204" pitchFamily="34" charset="0"/>
                <a:cs typeface="Arial" panose="020B0604020202020204" pitchFamily="34" charset="0"/>
              </a:rPr>
              <a:t>the dimensions and measures presented in the power pivot palette onto the templates to </a:t>
            </a:r>
            <a:r>
              <a:rPr lang="en-GB" sz="3800" dirty="0" smtClean="0">
                <a:latin typeface="Calibri" panose="020F0502020204030204" pitchFamily="34" charset="0"/>
                <a:cs typeface="Arial" panose="020B0604020202020204" pitchFamily="34" charset="0"/>
              </a:rPr>
              <a:t>perform their </a:t>
            </a:r>
            <a:r>
              <a:rPr lang="en-GB" sz="3800" dirty="0">
                <a:latin typeface="Calibri" panose="020F0502020204030204" pitchFamily="34" charset="0"/>
                <a:cs typeface="Arial" panose="020B0604020202020204" pitchFamily="34" charset="0"/>
              </a:rPr>
              <a:t>analysis</a:t>
            </a:r>
            <a:r>
              <a:rPr lang="en-GB" sz="3800" dirty="0">
                <a:solidFill>
                  <a:schemeClr val="accent1">
                    <a:lumMod val="75000"/>
                  </a:schemeClr>
                </a:solidFill>
                <a:latin typeface="Calibri" panose="020F0502020204030204" pitchFamily="34" charset="0"/>
                <a:cs typeface="Arial" panose="020B0604020202020204" pitchFamily="34" charset="0"/>
              </a:rPr>
              <a:t>. Analysts will also typically use existing data models, but may augment those by </a:t>
            </a:r>
            <a:r>
              <a:rPr lang="en-GB" sz="3800" dirty="0" smtClean="0">
                <a:solidFill>
                  <a:schemeClr val="accent1">
                    <a:lumMod val="75000"/>
                  </a:schemeClr>
                </a:solidFill>
                <a:latin typeface="Calibri" panose="020F0502020204030204" pitchFamily="34" charset="0"/>
                <a:cs typeface="Arial" panose="020B0604020202020204" pitchFamily="34" charset="0"/>
              </a:rPr>
              <a:t>adding calculated </a:t>
            </a:r>
            <a:r>
              <a:rPr lang="en-GB" sz="3800" dirty="0">
                <a:solidFill>
                  <a:schemeClr val="accent1">
                    <a:lumMod val="75000"/>
                  </a:schemeClr>
                </a:solidFill>
                <a:latin typeface="Calibri" panose="020F0502020204030204" pitchFamily="34" charset="0"/>
                <a:cs typeface="Arial" panose="020B0604020202020204" pitchFamily="34" charset="0"/>
              </a:rPr>
              <a:t>measures or augmenting the data with something from a spreadsheet</a:t>
            </a:r>
            <a:r>
              <a:rPr lang="en-GB" sz="3800" dirty="0">
                <a:latin typeface="Calibri" panose="020F0502020204030204" pitchFamily="34" charset="0"/>
                <a:cs typeface="Arial" panose="020B0604020202020204" pitchFamily="34" charset="0"/>
              </a:rPr>
              <a:t>.</a:t>
            </a:r>
          </a:p>
          <a:p>
            <a:pPr marL="342900" indent="-342900">
              <a:lnSpc>
                <a:spcPct val="150000"/>
              </a:lnSpc>
              <a:buFont typeface="Symbol" pitchFamily="2" charset="2"/>
              <a:buChar char=""/>
            </a:pPr>
            <a:r>
              <a:rPr lang="en-GB" sz="3800" dirty="0">
                <a:solidFill>
                  <a:schemeClr val="accent6"/>
                </a:solidFill>
                <a:latin typeface="Calibri" panose="020F0502020204030204" pitchFamily="34" charset="0"/>
                <a:cs typeface="Arial" panose="020B0604020202020204" pitchFamily="34" charset="0"/>
              </a:rPr>
              <a:t>Analysts offer the most significant opportunity for the BI application to expand and increase </a:t>
            </a:r>
            <a:r>
              <a:rPr lang="en-GB" sz="3800" dirty="0" smtClean="0">
                <a:solidFill>
                  <a:schemeClr val="accent6"/>
                </a:solidFill>
                <a:latin typeface="Calibri" panose="020F0502020204030204" pitchFamily="34" charset="0"/>
                <a:cs typeface="Arial" panose="020B0604020202020204" pitchFamily="34" charset="0"/>
              </a:rPr>
              <a:t>its overall </a:t>
            </a:r>
            <a:r>
              <a:rPr lang="en-GB" sz="3800" dirty="0">
                <a:solidFill>
                  <a:schemeClr val="accent6"/>
                </a:solidFill>
                <a:latin typeface="Calibri" panose="020F0502020204030204" pitchFamily="34" charset="0"/>
                <a:cs typeface="Arial" panose="020B0604020202020204" pitchFamily="34" charset="0"/>
              </a:rPr>
              <a:t>business ROI because they are underserved in most enterprises, yet their job role means </a:t>
            </a:r>
            <a:r>
              <a:rPr lang="en-GB" sz="3800" dirty="0" smtClean="0">
                <a:solidFill>
                  <a:schemeClr val="accent6"/>
                </a:solidFill>
                <a:latin typeface="Calibri" panose="020F0502020204030204" pitchFamily="34" charset="0"/>
                <a:cs typeface="Arial" panose="020B0604020202020204" pitchFamily="34" charset="0"/>
              </a:rPr>
              <a:t>they would </a:t>
            </a:r>
            <a:r>
              <a:rPr lang="en-GB" sz="3800" dirty="0">
                <a:solidFill>
                  <a:schemeClr val="accent6"/>
                </a:solidFill>
                <a:latin typeface="Calibri" panose="020F0502020204030204" pitchFamily="34" charset="0"/>
                <a:cs typeface="Arial" panose="020B0604020202020204" pitchFamily="34" charset="0"/>
              </a:rPr>
              <a:t>benefit from becoming BI application consumers</a:t>
            </a:r>
            <a:r>
              <a:rPr lang="en-GB" sz="2600" dirty="0" smtClean="0">
                <a:solidFill>
                  <a:schemeClr val="accent6"/>
                </a:solidFill>
                <a:latin typeface="Calibri" panose="020F0502020204030204" pitchFamily="34" charset="0"/>
                <a:cs typeface="Arial" panose="020B0604020202020204" pitchFamily="34" charset="0"/>
              </a:rPr>
              <a:t>.</a:t>
            </a:r>
            <a:endParaRPr lang="en-GB" sz="2600" dirty="0">
              <a:solidFill>
                <a:schemeClr val="accent6"/>
              </a:solidFill>
              <a:latin typeface="Calibri" panose="020F050202020403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fld id="{DD40C559-0D42-4D76-92B1-8C19F3BDA397}" type="slidenum">
              <a:rPr lang="en-US" smtClean="0"/>
              <a:t>10</a:t>
            </a:fld>
            <a:endParaRPr lang="en-US" dirty="0"/>
          </a:p>
        </p:txBody>
      </p:sp>
    </p:spTree>
    <p:extLst>
      <p:ext uri="{BB962C8B-B14F-4D97-AF65-F5344CB8AC3E}">
        <p14:creationId xmlns:p14="http://schemas.microsoft.com/office/powerpoint/2010/main" val="12977194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Creating BI Personas</a:t>
            </a:r>
            <a:r>
              <a:rPr lang="en-US" b="1" dirty="0" smtClean="0"/>
              <a:t/>
            </a:r>
            <a:br>
              <a:rPr lang="en-US" b="1" dirty="0" smtClean="0"/>
            </a:br>
            <a:r>
              <a:rPr lang="en-US" sz="3200" b="1" dirty="0">
                <a:solidFill>
                  <a:schemeClr val="accent2">
                    <a:lumMod val="75000"/>
                  </a:schemeClr>
                </a:solidFill>
              </a:rPr>
              <a:t>Power </a:t>
            </a:r>
            <a:r>
              <a:rPr lang="en-US" sz="3200" b="1" dirty="0" smtClean="0">
                <a:solidFill>
                  <a:schemeClr val="accent2">
                    <a:lumMod val="75000"/>
                  </a:schemeClr>
                </a:solidFill>
              </a:rPr>
              <a:t>Users </a:t>
            </a:r>
            <a:r>
              <a:rPr lang="en-US" sz="2000" b="1" dirty="0" smtClean="0">
                <a:solidFill>
                  <a:schemeClr val="accent2">
                    <a:lumMod val="75000"/>
                  </a:schemeClr>
                </a:solidFill>
              </a:rPr>
              <a:t>(Combine the business needs of analyst persona as well as IT skills, usually develop data shadow systems)</a:t>
            </a:r>
            <a:endParaRPr lang="en-US" sz="2800" b="1" dirty="0">
              <a:solidFill>
                <a:schemeClr val="accent2">
                  <a:lumMod val="75000"/>
                </a:schemeClr>
              </a:solidFill>
            </a:endParaRPr>
          </a:p>
        </p:txBody>
      </p:sp>
      <p:sp>
        <p:nvSpPr>
          <p:cNvPr id="7" name="Content Placeholder 5">
            <a:extLst>
              <a:ext uri="{FF2B5EF4-FFF2-40B4-BE49-F238E27FC236}">
                <a16:creationId xmlns:a16="http://schemas.microsoft.com/office/drawing/2014/main" id="{D151B174-4662-5A4F-F2AC-9A2D2E754890}"/>
              </a:ext>
            </a:extLst>
          </p:cNvPr>
          <p:cNvSpPr>
            <a:spLocks noGrp="1"/>
          </p:cNvSpPr>
          <p:nvPr>
            <p:ph idx="1"/>
          </p:nvPr>
        </p:nvSpPr>
        <p:spPr>
          <a:xfrm>
            <a:off x="838200" y="1882775"/>
            <a:ext cx="10515600" cy="4351338"/>
          </a:xfrm>
        </p:spPr>
        <p:txBody>
          <a:bodyPr>
            <a:normAutofit fontScale="70000" lnSpcReduction="20000"/>
          </a:bodyPr>
          <a:lstStyle/>
          <a:p>
            <a:pPr marL="342900" indent="-342900">
              <a:lnSpc>
                <a:spcPct val="150000"/>
              </a:lnSpc>
              <a:buFont typeface="Symbol" pitchFamily="2" charset="2"/>
              <a:buChar char=""/>
            </a:pPr>
            <a:r>
              <a:rPr lang="en-GB" sz="2000" dirty="0">
                <a:latin typeface="Calibri" panose="020F0502020204030204" pitchFamily="34" charset="0"/>
                <a:cs typeface="Arial" panose="020B0604020202020204" pitchFamily="34" charset="0"/>
              </a:rPr>
              <a:t>Power users have always been the sweet spot for BI sales, as they have the business needs of the </a:t>
            </a:r>
            <a:r>
              <a:rPr lang="en-GB" sz="2000" dirty="0" smtClean="0">
                <a:latin typeface="Calibri" panose="020F0502020204030204" pitchFamily="34" charset="0"/>
                <a:cs typeface="Arial" panose="020B0604020202020204" pitchFamily="34" charset="0"/>
              </a:rPr>
              <a:t>analyst persona</a:t>
            </a:r>
            <a:r>
              <a:rPr lang="en-GB" sz="2000" dirty="0">
                <a:latin typeface="Calibri" panose="020F0502020204030204" pitchFamily="34" charset="0"/>
                <a:cs typeface="Arial" panose="020B0604020202020204" pitchFamily="34" charset="0"/>
              </a:rPr>
              <a:t>, but they also love technology. </a:t>
            </a:r>
            <a:endParaRPr lang="en-GB" sz="2000" dirty="0" smtClean="0">
              <a:latin typeface="Calibri" panose="020F0502020204030204" pitchFamily="34" charset="0"/>
              <a:cs typeface="Arial" panose="020B0604020202020204" pitchFamily="34" charset="0"/>
            </a:endParaRPr>
          </a:p>
          <a:p>
            <a:pPr marL="342900" indent="-342900">
              <a:lnSpc>
                <a:spcPct val="150000"/>
              </a:lnSpc>
              <a:buFont typeface="Symbol" pitchFamily="2" charset="2"/>
              <a:buChar char=""/>
            </a:pPr>
            <a:r>
              <a:rPr lang="en-GB" sz="2000" dirty="0" smtClean="0">
                <a:latin typeface="Calibri" panose="020F0502020204030204" pitchFamily="34" charset="0"/>
                <a:cs typeface="Arial" panose="020B0604020202020204" pitchFamily="34" charset="0"/>
              </a:rPr>
              <a:t>These </a:t>
            </a:r>
            <a:r>
              <a:rPr lang="en-GB" sz="2000" dirty="0">
                <a:latin typeface="Calibri" panose="020F0502020204030204" pitchFamily="34" charset="0"/>
                <a:cs typeface="Arial" panose="020B0604020202020204" pitchFamily="34" charset="0"/>
              </a:rPr>
              <a:t>people are the departmental experts in the BI tools </a:t>
            </a:r>
            <a:r>
              <a:rPr lang="en-GB" sz="2000" dirty="0" smtClean="0">
                <a:latin typeface="Calibri" panose="020F0502020204030204" pitchFamily="34" charset="0"/>
                <a:cs typeface="Arial" panose="020B0604020202020204" pitchFamily="34" charset="0"/>
              </a:rPr>
              <a:t>that have </a:t>
            </a:r>
            <a:r>
              <a:rPr lang="en-GB" sz="2000" dirty="0">
                <a:latin typeface="Calibri" panose="020F0502020204030204" pitchFamily="34" charset="0"/>
                <a:cs typeface="Arial" panose="020B0604020202020204" pitchFamily="34" charset="0"/>
              </a:rPr>
              <a:t>been bought, and they are their core enterprise customers. </a:t>
            </a:r>
            <a:endParaRPr lang="en-GB" sz="2000" dirty="0" smtClean="0">
              <a:latin typeface="Calibri" panose="020F0502020204030204" pitchFamily="34" charset="0"/>
              <a:cs typeface="Arial" panose="020B0604020202020204" pitchFamily="34" charset="0"/>
            </a:endParaRPr>
          </a:p>
          <a:p>
            <a:pPr marL="342900" indent="-342900">
              <a:lnSpc>
                <a:spcPct val="150000"/>
              </a:lnSpc>
              <a:buFont typeface="Symbol" pitchFamily="2" charset="2"/>
              <a:buChar char=""/>
            </a:pPr>
            <a:r>
              <a:rPr lang="en-GB" sz="2000" dirty="0" smtClean="0">
                <a:latin typeface="Calibri" panose="020F0502020204030204" pitchFamily="34" charset="0"/>
                <a:cs typeface="Arial" panose="020B0604020202020204" pitchFamily="34" charset="0"/>
              </a:rPr>
              <a:t>Because </a:t>
            </a:r>
            <a:r>
              <a:rPr lang="en-GB" sz="2000" dirty="0">
                <a:latin typeface="Calibri" panose="020F0502020204030204" pitchFamily="34" charset="0"/>
                <a:cs typeface="Arial" panose="020B0604020202020204" pitchFamily="34" charset="0"/>
              </a:rPr>
              <a:t>their efforts to build and </a:t>
            </a:r>
            <a:r>
              <a:rPr lang="en-GB" sz="2000" dirty="0" smtClean="0">
                <a:latin typeface="Calibri" panose="020F0502020204030204" pitchFamily="34" charset="0"/>
                <a:cs typeface="Arial" panose="020B0604020202020204" pitchFamily="34" charset="0"/>
              </a:rPr>
              <a:t>enhance BI </a:t>
            </a:r>
            <a:r>
              <a:rPr lang="en-GB" sz="2000" dirty="0">
                <a:latin typeface="Calibri" panose="020F0502020204030204" pitchFamily="34" charset="0"/>
                <a:cs typeface="Arial" panose="020B0604020202020204" pitchFamily="34" charset="0"/>
              </a:rPr>
              <a:t>applications gives them a pseudo IT role, they take the time to learn all the BI tools’ features </a:t>
            </a:r>
            <a:r>
              <a:rPr lang="en-GB" sz="2000" dirty="0" smtClean="0">
                <a:latin typeface="Calibri" panose="020F0502020204030204" pitchFamily="34" charset="0"/>
                <a:cs typeface="Arial" panose="020B0604020202020204" pitchFamily="34" charset="0"/>
              </a:rPr>
              <a:t>and keep </a:t>
            </a:r>
            <a:r>
              <a:rPr lang="en-GB" sz="2000" dirty="0">
                <a:latin typeface="Calibri" panose="020F0502020204030204" pitchFamily="34" charset="0"/>
                <a:cs typeface="Arial" panose="020B0604020202020204" pitchFamily="34" charset="0"/>
              </a:rPr>
              <a:t>asking for more</a:t>
            </a:r>
            <a:r>
              <a:rPr lang="en-GB" sz="2000" dirty="0" smtClean="0">
                <a:latin typeface="Calibri" panose="020F0502020204030204" pitchFamily="34" charset="0"/>
                <a:cs typeface="Arial" panose="020B0604020202020204" pitchFamily="34" charset="0"/>
              </a:rPr>
              <a:t>.</a:t>
            </a:r>
          </a:p>
          <a:p>
            <a:pPr marL="342900" indent="-342900">
              <a:lnSpc>
                <a:spcPct val="150000"/>
              </a:lnSpc>
              <a:buFont typeface="Symbol" pitchFamily="2" charset="2"/>
              <a:buChar char=""/>
            </a:pPr>
            <a:r>
              <a:rPr lang="en-GB" sz="2000" dirty="0">
                <a:latin typeface="Calibri" panose="020F0502020204030204" pitchFamily="34" charset="0"/>
                <a:cs typeface="Arial" panose="020B0604020202020204" pitchFamily="34" charset="0"/>
              </a:rPr>
              <a:t>Although power users are the core of an enterprise’s BI efforts, they present risks to those </a:t>
            </a:r>
            <a:r>
              <a:rPr lang="en-GB" sz="2000" dirty="0" smtClean="0">
                <a:latin typeface="Calibri" panose="020F0502020204030204" pitchFamily="34" charset="0"/>
                <a:cs typeface="Arial" panose="020B0604020202020204" pitchFamily="34" charset="0"/>
              </a:rPr>
              <a:t>efforts:</a:t>
            </a:r>
          </a:p>
          <a:p>
            <a:pPr marL="993775" indent="-363538">
              <a:lnSpc>
                <a:spcPct val="150000"/>
              </a:lnSpc>
              <a:buFont typeface="Calibri" panose="020F0502020204030204" pitchFamily="34" charset="0"/>
              <a:buChar char="₋"/>
            </a:pPr>
            <a:r>
              <a:rPr lang="en-GB" sz="2000" dirty="0" smtClean="0">
                <a:latin typeface="Calibri" panose="020F0502020204030204" pitchFamily="34" charset="0"/>
                <a:cs typeface="Arial" panose="020B0604020202020204" pitchFamily="34" charset="0"/>
              </a:rPr>
              <a:t>First</a:t>
            </a:r>
            <a:r>
              <a:rPr lang="en-GB" sz="2000" dirty="0">
                <a:latin typeface="Calibri" panose="020F0502020204030204" pitchFamily="34" charset="0"/>
                <a:cs typeface="Arial" panose="020B0604020202020204" pitchFamily="34" charset="0"/>
              </a:rPr>
              <a:t>, their skills and enthusiasm for BI tools does not represent those of the other business </a:t>
            </a:r>
            <a:r>
              <a:rPr lang="en-GB" sz="2000" dirty="0" smtClean="0">
                <a:latin typeface="Calibri" panose="020F0502020204030204" pitchFamily="34" charset="0"/>
                <a:cs typeface="Arial" panose="020B0604020202020204" pitchFamily="34" charset="0"/>
              </a:rPr>
              <a:t>people. BI </a:t>
            </a:r>
            <a:r>
              <a:rPr lang="en-GB" sz="2000" dirty="0">
                <a:latin typeface="Calibri" panose="020F0502020204030204" pitchFamily="34" charset="0"/>
                <a:cs typeface="Arial" panose="020B0604020202020204" pitchFamily="34" charset="0"/>
              </a:rPr>
              <a:t>applications </a:t>
            </a:r>
            <a:r>
              <a:rPr lang="en-GB" sz="2000" dirty="0" smtClean="0">
                <a:latin typeface="Calibri" panose="020F0502020204030204" pitchFamily="34" charset="0"/>
                <a:cs typeface="Arial" panose="020B0604020202020204" pitchFamily="34" charset="0"/>
              </a:rPr>
              <a:t>should be positioned </a:t>
            </a:r>
            <a:r>
              <a:rPr lang="en-GB" sz="2000" dirty="0">
                <a:latin typeface="Calibri" panose="020F0502020204030204" pitchFamily="34" charset="0"/>
                <a:cs typeface="Arial" panose="020B0604020202020204" pitchFamily="34" charset="0"/>
              </a:rPr>
              <a:t>to support </a:t>
            </a:r>
            <a:r>
              <a:rPr lang="en-GB" sz="2000" dirty="0" smtClean="0">
                <a:latin typeface="Calibri" panose="020F0502020204030204" pitchFamily="34" charset="0"/>
                <a:cs typeface="Arial" panose="020B0604020202020204" pitchFamily="34" charset="0"/>
              </a:rPr>
              <a:t>the power </a:t>
            </a:r>
            <a:r>
              <a:rPr lang="en-GB" sz="2000" dirty="0">
                <a:latin typeface="Calibri" panose="020F0502020204030204" pitchFamily="34" charset="0"/>
                <a:cs typeface="Arial" panose="020B0604020202020204" pitchFamily="34" charset="0"/>
              </a:rPr>
              <a:t>users but, </a:t>
            </a:r>
            <a:r>
              <a:rPr lang="en-GB" sz="2000" dirty="0">
                <a:solidFill>
                  <a:schemeClr val="accent1">
                    <a:lumMod val="75000"/>
                  </a:schemeClr>
                </a:solidFill>
                <a:latin typeface="Calibri" panose="020F0502020204030204" pitchFamily="34" charset="0"/>
                <a:cs typeface="Arial" panose="020B0604020202020204" pitchFamily="34" charset="0"/>
              </a:rPr>
              <a:t>more importantly, support the rest of the business community</a:t>
            </a:r>
            <a:r>
              <a:rPr lang="en-GB" sz="2000" dirty="0">
                <a:latin typeface="Calibri" panose="020F0502020204030204" pitchFamily="34" charset="0"/>
                <a:cs typeface="Arial" panose="020B0604020202020204" pitchFamily="34" charset="0"/>
              </a:rPr>
              <a:t>.</a:t>
            </a:r>
          </a:p>
          <a:p>
            <a:pPr marL="993775" indent="-363538">
              <a:lnSpc>
                <a:spcPct val="150000"/>
              </a:lnSpc>
              <a:buFont typeface="Calibri" panose="020F0502020204030204" pitchFamily="34" charset="0"/>
              <a:buChar char="₋"/>
            </a:pPr>
            <a:r>
              <a:rPr lang="en-GB" sz="2000" dirty="0" smtClean="0">
                <a:latin typeface="Calibri" panose="020F0502020204030204" pitchFamily="34" charset="0"/>
                <a:cs typeface="Arial" panose="020B0604020202020204" pitchFamily="34" charset="0"/>
              </a:rPr>
              <a:t>Second</a:t>
            </a:r>
            <a:r>
              <a:rPr lang="en-GB" sz="2000" dirty="0">
                <a:latin typeface="Calibri" panose="020F0502020204030204" pitchFamily="34" charset="0"/>
                <a:cs typeface="Arial" panose="020B0604020202020204" pitchFamily="34" charset="0"/>
              </a:rPr>
              <a:t>, power users are the people who have been </a:t>
            </a:r>
            <a:r>
              <a:rPr lang="en-GB" sz="2000" dirty="0">
                <a:solidFill>
                  <a:schemeClr val="accent5">
                    <a:lumMod val="75000"/>
                  </a:schemeClr>
                </a:solidFill>
                <a:latin typeface="Calibri" panose="020F0502020204030204" pitchFamily="34" charset="0"/>
                <a:cs typeface="Arial" panose="020B0604020202020204" pitchFamily="34" charset="0"/>
              </a:rPr>
              <a:t>creating data shadow systems for years</a:t>
            </a:r>
            <a:r>
              <a:rPr lang="en-GB" sz="2000" dirty="0">
                <a:latin typeface="Calibri" panose="020F0502020204030204" pitchFamily="34" charset="0"/>
                <a:cs typeface="Arial" panose="020B0604020202020204" pitchFamily="34" charset="0"/>
              </a:rPr>
              <a:t>. </a:t>
            </a:r>
            <a:r>
              <a:rPr lang="en-GB" sz="2000" dirty="0" smtClean="0">
                <a:latin typeface="Calibri" panose="020F0502020204030204" pitchFamily="34" charset="0"/>
                <a:cs typeface="Arial" panose="020B0604020202020204" pitchFamily="34" charset="0"/>
              </a:rPr>
              <a:t>These systems </a:t>
            </a:r>
            <a:r>
              <a:rPr lang="en-GB" sz="2000" dirty="0">
                <a:latin typeface="Calibri" panose="020F0502020204030204" pitchFamily="34" charset="0"/>
                <a:cs typeface="Arial" panose="020B0604020202020204" pitchFamily="34" charset="0"/>
              </a:rPr>
              <a:t>provide them with their gravitas with their peers and managers—</a:t>
            </a:r>
            <a:r>
              <a:rPr lang="en-GB" sz="2000" dirty="0">
                <a:solidFill>
                  <a:srgbClr val="FF0000"/>
                </a:solidFill>
                <a:latin typeface="Calibri" panose="020F0502020204030204" pitchFamily="34" charset="0"/>
                <a:cs typeface="Arial" panose="020B0604020202020204" pitchFamily="34" charset="0"/>
              </a:rPr>
              <a:t>something they are </a:t>
            </a:r>
            <a:r>
              <a:rPr lang="en-GB" sz="2000" dirty="0" smtClean="0">
                <a:solidFill>
                  <a:srgbClr val="FF0000"/>
                </a:solidFill>
                <a:latin typeface="Calibri" panose="020F0502020204030204" pitchFamily="34" charset="0"/>
                <a:cs typeface="Arial" panose="020B0604020202020204" pitchFamily="34" charset="0"/>
              </a:rPr>
              <a:t>not likely </a:t>
            </a:r>
            <a:r>
              <a:rPr lang="en-GB" sz="2000" dirty="0">
                <a:solidFill>
                  <a:srgbClr val="FF0000"/>
                </a:solidFill>
                <a:latin typeface="Calibri" panose="020F0502020204030204" pitchFamily="34" charset="0"/>
                <a:cs typeface="Arial" panose="020B0604020202020204" pitchFamily="34" charset="0"/>
              </a:rPr>
              <a:t>to give up easily</a:t>
            </a:r>
            <a:r>
              <a:rPr lang="en-GB" sz="2000" dirty="0">
                <a:latin typeface="Calibri" panose="020F0502020204030204" pitchFamily="34" charset="0"/>
                <a:cs typeface="Arial" panose="020B0604020202020204" pitchFamily="34" charset="0"/>
              </a:rPr>
              <a:t>. Keep in mind that power users may build their next data shadow </a:t>
            </a:r>
            <a:r>
              <a:rPr lang="en-GB" sz="2000" dirty="0" smtClean="0">
                <a:latin typeface="Calibri" panose="020F0502020204030204" pitchFamily="34" charset="0"/>
                <a:cs typeface="Arial" panose="020B0604020202020204" pitchFamily="34" charset="0"/>
              </a:rPr>
              <a:t>system with </a:t>
            </a:r>
            <a:r>
              <a:rPr lang="en-GB" sz="2000" dirty="0">
                <a:latin typeface="Calibri" panose="020F0502020204030204" pitchFamily="34" charset="0"/>
                <a:cs typeface="Arial" panose="020B0604020202020204" pitchFamily="34" charset="0"/>
              </a:rPr>
              <a:t>the BI tools rather than a spreadsheet. </a:t>
            </a:r>
            <a:r>
              <a:rPr lang="en-GB" sz="2000" b="1" dirty="0">
                <a:latin typeface="Calibri" panose="020F0502020204030204" pitchFamily="34" charset="0"/>
                <a:cs typeface="Arial" panose="020B0604020202020204" pitchFamily="34" charset="0"/>
              </a:rPr>
              <a:t>With that in mind, make sure that migration of </a:t>
            </a:r>
            <a:r>
              <a:rPr lang="en-GB" sz="2000" b="1" dirty="0" smtClean="0">
                <a:latin typeface="Calibri" panose="020F0502020204030204" pitchFamily="34" charset="0"/>
                <a:cs typeface="Arial" panose="020B0604020202020204" pitchFamily="34" charset="0"/>
              </a:rPr>
              <a:t>legacy reporting </a:t>
            </a:r>
            <a:r>
              <a:rPr lang="en-GB" sz="2000" b="1" dirty="0">
                <a:latin typeface="Calibri" panose="020F0502020204030204" pitchFamily="34" charset="0"/>
                <a:cs typeface="Arial" panose="020B0604020202020204" pitchFamily="34" charset="0"/>
              </a:rPr>
              <a:t>and data shadow systems are part of the deliverables for BI projects.</a:t>
            </a:r>
            <a:endParaRPr lang="en-GB" sz="2000" b="1" dirty="0" smtClean="0">
              <a:solidFill>
                <a:schemeClr val="accent2">
                  <a:lumMod val="75000"/>
                </a:schemeClr>
              </a:solidFill>
              <a:latin typeface="Calibri" panose="020F0502020204030204" pitchFamily="34" charset="0"/>
              <a:cs typeface="Arial" panose="020B0604020202020204" pitchFamily="34" charset="0"/>
            </a:endParaRPr>
          </a:p>
          <a:p>
            <a:pPr marL="342900" indent="-342900">
              <a:lnSpc>
                <a:spcPct val="150000"/>
              </a:lnSpc>
              <a:buFont typeface="Symbol" pitchFamily="2" charset="2"/>
              <a:buChar char=""/>
            </a:pPr>
            <a:endParaRPr lang="en-US" sz="1800" dirty="0">
              <a:latin typeface="Calibri" panose="020F0502020204030204" pitchFamily="34" charset="0"/>
              <a:cs typeface="Arial" panose="020B0604020202020204" pitchFamily="34" charset="0"/>
            </a:endParaRPr>
          </a:p>
          <a:p>
            <a:pPr marL="0" indent="0">
              <a:buNone/>
            </a:pPr>
            <a:endParaRPr lang="en-US" dirty="0"/>
          </a:p>
        </p:txBody>
      </p:sp>
      <p:sp>
        <p:nvSpPr>
          <p:cNvPr id="3" name="Slide Number Placeholder 2"/>
          <p:cNvSpPr>
            <a:spLocks noGrp="1"/>
          </p:cNvSpPr>
          <p:nvPr>
            <p:ph type="sldNum" sz="quarter" idx="12"/>
          </p:nvPr>
        </p:nvSpPr>
        <p:spPr/>
        <p:txBody>
          <a:bodyPr/>
          <a:lstStyle/>
          <a:p>
            <a:fld id="{DD40C559-0D42-4D76-92B1-8C19F3BDA397}" type="slidenum">
              <a:rPr lang="en-US" smtClean="0"/>
              <a:t>11</a:t>
            </a:fld>
            <a:endParaRPr lang="en-US"/>
          </a:p>
        </p:txBody>
      </p:sp>
    </p:spTree>
    <p:extLst>
      <p:ext uri="{BB962C8B-B14F-4D97-AF65-F5344CB8AC3E}">
        <p14:creationId xmlns:p14="http://schemas.microsoft.com/office/powerpoint/2010/main" val="10697302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Creating BI Personas</a:t>
            </a:r>
            <a:r>
              <a:rPr lang="en-US" b="1" dirty="0" smtClean="0"/>
              <a:t/>
            </a:r>
            <a:br>
              <a:rPr lang="en-US" b="1" dirty="0" smtClean="0"/>
            </a:br>
            <a:r>
              <a:rPr lang="en-US" sz="3200" b="1" dirty="0">
                <a:solidFill>
                  <a:schemeClr val="accent2">
                    <a:lumMod val="75000"/>
                  </a:schemeClr>
                </a:solidFill>
              </a:rPr>
              <a:t>Data Scientists</a:t>
            </a:r>
            <a:endParaRPr lang="en-US" b="1" dirty="0">
              <a:solidFill>
                <a:schemeClr val="accent2">
                  <a:lumMod val="75000"/>
                </a:schemeClr>
              </a:solidFill>
            </a:endParaRPr>
          </a:p>
        </p:txBody>
      </p:sp>
      <p:sp>
        <p:nvSpPr>
          <p:cNvPr id="7" name="Content Placeholder 5">
            <a:extLst>
              <a:ext uri="{FF2B5EF4-FFF2-40B4-BE49-F238E27FC236}">
                <a16:creationId xmlns:a16="http://schemas.microsoft.com/office/drawing/2014/main" id="{D151B174-4662-5A4F-F2AC-9A2D2E754890}"/>
              </a:ext>
            </a:extLst>
          </p:cNvPr>
          <p:cNvSpPr>
            <a:spLocks noGrp="1"/>
          </p:cNvSpPr>
          <p:nvPr>
            <p:ph idx="1"/>
          </p:nvPr>
        </p:nvSpPr>
        <p:spPr>
          <a:xfrm>
            <a:off x="838200" y="1882775"/>
            <a:ext cx="10515600" cy="4351338"/>
          </a:xfrm>
        </p:spPr>
        <p:txBody>
          <a:bodyPr>
            <a:normAutofit/>
          </a:bodyPr>
          <a:lstStyle/>
          <a:p>
            <a:pPr marL="342900" indent="-342900">
              <a:lnSpc>
                <a:spcPct val="150000"/>
              </a:lnSpc>
              <a:buFont typeface="Symbol" pitchFamily="2" charset="2"/>
              <a:buChar char=""/>
            </a:pPr>
            <a:r>
              <a:rPr lang="en-GB" sz="1800" dirty="0" smtClean="0">
                <a:latin typeface="Calibri" panose="020F0502020204030204" pitchFamily="34" charset="0"/>
                <a:cs typeface="Arial" panose="020B0604020202020204" pitchFamily="34" charset="0"/>
              </a:rPr>
              <a:t>These are the data and statistical geeks. Data </a:t>
            </a:r>
            <a:r>
              <a:rPr lang="en-GB" sz="1800" dirty="0">
                <a:latin typeface="Calibri" panose="020F0502020204030204" pitchFamily="34" charset="0"/>
                <a:cs typeface="Arial" panose="020B0604020202020204" pitchFamily="34" charset="0"/>
              </a:rPr>
              <a:t>scientists </a:t>
            </a:r>
            <a:r>
              <a:rPr lang="en-GB" sz="1800" b="1" dirty="0">
                <a:latin typeface="Calibri" panose="020F0502020204030204" pitchFamily="34" charset="0"/>
                <a:cs typeface="Arial" panose="020B0604020202020204" pitchFamily="34" charset="0"/>
              </a:rPr>
              <a:t>work with predictive analytics</a:t>
            </a:r>
            <a:r>
              <a:rPr lang="en-GB" sz="1800" dirty="0">
                <a:latin typeface="Calibri" panose="020F0502020204030204" pitchFamily="34" charset="0"/>
                <a:cs typeface="Arial" panose="020B0604020202020204" pitchFamily="34" charset="0"/>
              </a:rPr>
              <a:t>.</a:t>
            </a:r>
          </a:p>
          <a:p>
            <a:pPr marL="342900" indent="-342900">
              <a:lnSpc>
                <a:spcPct val="150000"/>
              </a:lnSpc>
              <a:buFont typeface="Symbol" pitchFamily="2" charset="2"/>
              <a:buChar char=""/>
            </a:pPr>
            <a:r>
              <a:rPr lang="en-GB" sz="1800" dirty="0">
                <a:latin typeface="Calibri" panose="020F0502020204030204" pitchFamily="34" charset="0"/>
                <a:cs typeface="Arial" panose="020B0604020202020204" pitchFamily="34" charset="0"/>
              </a:rPr>
              <a:t>Predictive analytics moves BI from merely </a:t>
            </a:r>
            <a:r>
              <a:rPr lang="en-GB" sz="1800" dirty="0" err="1">
                <a:latin typeface="Calibri" panose="020F0502020204030204" pitchFamily="34" charset="0"/>
                <a:cs typeface="Arial" panose="020B0604020202020204" pitchFamily="34" charset="0"/>
              </a:rPr>
              <a:t>analyzing</a:t>
            </a:r>
            <a:r>
              <a:rPr lang="en-GB" sz="1800" dirty="0">
                <a:latin typeface="Calibri" panose="020F0502020204030204" pitchFamily="34" charset="0"/>
                <a:cs typeface="Arial" panose="020B0604020202020204" pitchFamily="34" charset="0"/>
              </a:rPr>
              <a:t> the past and present to leveraging that </a:t>
            </a:r>
            <a:r>
              <a:rPr lang="en-GB" sz="1800" dirty="0" smtClean="0">
                <a:latin typeface="Calibri" panose="020F0502020204030204" pitchFamily="34" charset="0"/>
                <a:cs typeface="Arial" panose="020B0604020202020204" pitchFamily="34" charset="0"/>
              </a:rPr>
              <a:t>knowledge to </a:t>
            </a:r>
            <a:r>
              <a:rPr lang="en-GB" sz="1800" dirty="0">
                <a:latin typeface="Calibri" panose="020F0502020204030204" pitchFamily="34" charset="0"/>
                <a:cs typeface="Arial" panose="020B0604020202020204" pitchFamily="34" charset="0"/>
              </a:rPr>
              <a:t>predict outcomes. </a:t>
            </a:r>
            <a:endParaRPr lang="en-GB" sz="1800" dirty="0" smtClean="0">
              <a:latin typeface="Calibri" panose="020F0502020204030204" pitchFamily="34" charset="0"/>
              <a:cs typeface="Arial" panose="020B0604020202020204" pitchFamily="34" charset="0"/>
            </a:endParaRPr>
          </a:p>
          <a:p>
            <a:pPr marL="342900" indent="-342900">
              <a:lnSpc>
                <a:spcPct val="150000"/>
              </a:lnSpc>
              <a:buFont typeface="Symbol" pitchFamily="2" charset="2"/>
              <a:buChar char=""/>
            </a:pPr>
            <a:r>
              <a:rPr lang="en-GB" sz="1800" dirty="0" smtClean="0">
                <a:latin typeface="Calibri" panose="020F0502020204030204" pitchFamily="34" charset="0"/>
                <a:cs typeface="Arial" panose="020B0604020202020204" pitchFamily="34" charset="0"/>
              </a:rPr>
              <a:t>Data scientists know </a:t>
            </a:r>
            <a:r>
              <a:rPr lang="en-GB" sz="1800" dirty="0">
                <a:solidFill>
                  <a:schemeClr val="accent5">
                    <a:lumMod val="75000"/>
                  </a:schemeClr>
                </a:solidFill>
                <a:latin typeface="Calibri" panose="020F0502020204030204" pitchFamily="34" charset="0"/>
                <a:cs typeface="Arial" panose="020B0604020202020204" pitchFamily="34" charset="0"/>
              </a:rPr>
              <a:t>statistics and math</a:t>
            </a:r>
            <a:r>
              <a:rPr lang="en-GB" sz="1800" dirty="0">
                <a:latin typeface="Calibri" panose="020F0502020204030204" pitchFamily="34" charset="0"/>
                <a:cs typeface="Arial" panose="020B0604020202020204" pitchFamily="34" charset="0"/>
              </a:rPr>
              <a:t>, but what is often overlooked is their expertise in their enterprise’s </a:t>
            </a:r>
            <a:r>
              <a:rPr lang="en-GB" sz="1800" dirty="0" smtClean="0">
                <a:latin typeface="Calibri" panose="020F0502020204030204" pitchFamily="34" charset="0"/>
                <a:cs typeface="Arial" panose="020B0604020202020204" pitchFamily="34" charset="0"/>
              </a:rPr>
              <a:t>business and </a:t>
            </a:r>
            <a:r>
              <a:rPr lang="en-GB" sz="1800" dirty="0">
                <a:latin typeface="Calibri" panose="020F0502020204030204" pitchFamily="34" charset="0"/>
                <a:cs typeface="Arial" panose="020B0604020202020204" pitchFamily="34" charset="0"/>
              </a:rPr>
              <a:t>industry. They may also have expertise </a:t>
            </a:r>
            <a:r>
              <a:rPr lang="en-GB" sz="1800" dirty="0">
                <a:solidFill>
                  <a:schemeClr val="accent5">
                    <a:lumMod val="75000"/>
                  </a:schemeClr>
                </a:solidFill>
                <a:latin typeface="Calibri" panose="020F0502020204030204" pitchFamily="34" charset="0"/>
                <a:cs typeface="Arial" panose="020B0604020202020204" pitchFamily="34" charset="0"/>
              </a:rPr>
              <a:t>in psychology, economics, or other disciplines that </a:t>
            </a:r>
            <a:r>
              <a:rPr lang="en-GB" sz="1800" dirty="0" smtClean="0">
                <a:solidFill>
                  <a:schemeClr val="accent5">
                    <a:lumMod val="75000"/>
                  </a:schemeClr>
                </a:solidFill>
                <a:latin typeface="Calibri" panose="020F0502020204030204" pitchFamily="34" charset="0"/>
                <a:cs typeface="Arial" panose="020B0604020202020204" pitchFamily="34" charset="0"/>
              </a:rPr>
              <a:t>help build </a:t>
            </a:r>
            <a:r>
              <a:rPr lang="en-GB" sz="1800" dirty="0">
                <a:solidFill>
                  <a:schemeClr val="accent5">
                    <a:lumMod val="75000"/>
                  </a:schemeClr>
                </a:solidFill>
                <a:latin typeface="Calibri" panose="020F0502020204030204" pitchFamily="34" charset="0"/>
                <a:cs typeface="Arial" panose="020B0604020202020204" pitchFamily="34" charset="0"/>
              </a:rPr>
              <a:t>predictive models</a:t>
            </a:r>
            <a:r>
              <a:rPr lang="en-GB" sz="1800" dirty="0" smtClean="0">
                <a:solidFill>
                  <a:schemeClr val="accent5">
                    <a:lumMod val="75000"/>
                  </a:schemeClr>
                </a:solidFill>
                <a:latin typeface="Calibri" panose="020F0502020204030204" pitchFamily="34" charset="0"/>
                <a:cs typeface="Arial" panose="020B0604020202020204" pitchFamily="34" charset="0"/>
              </a:rPr>
              <a:t>.</a:t>
            </a:r>
          </a:p>
          <a:p>
            <a:pPr marL="342900" indent="-342900">
              <a:lnSpc>
                <a:spcPct val="150000"/>
              </a:lnSpc>
              <a:buFont typeface="Symbol" pitchFamily="2" charset="2"/>
              <a:buChar char=""/>
            </a:pPr>
            <a:r>
              <a:rPr lang="en-GB" sz="1800" dirty="0">
                <a:latin typeface="Calibri" panose="020F0502020204030204" pitchFamily="34" charset="0"/>
                <a:cs typeface="Arial" panose="020B0604020202020204" pitchFamily="34" charset="0"/>
              </a:rPr>
              <a:t>The size of the data scientist population in most enterprises is </a:t>
            </a:r>
            <a:r>
              <a:rPr lang="en-GB" sz="1800" u="sng" dirty="0">
                <a:latin typeface="Calibri" panose="020F0502020204030204" pitchFamily="34" charset="0"/>
                <a:cs typeface="Arial" panose="020B0604020202020204" pitchFamily="34" charset="0"/>
              </a:rPr>
              <a:t>small</a:t>
            </a:r>
            <a:r>
              <a:rPr lang="en-GB" sz="1800" dirty="0">
                <a:latin typeface="Calibri" panose="020F0502020204030204" pitchFamily="34" charset="0"/>
                <a:cs typeface="Arial" panose="020B0604020202020204" pitchFamily="34" charset="0"/>
              </a:rPr>
              <a:t>, but their business impact </a:t>
            </a:r>
            <a:r>
              <a:rPr lang="en-GB" sz="1800" dirty="0" smtClean="0">
                <a:latin typeface="Calibri" panose="020F0502020204030204" pitchFamily="34" charset="0"/>
                <a:cs typeface="Arial" panose="020B0604020202020204" pitchFamily="34" charset="0"/>
              </a:rPr>
              <a:t>may be </a:t>
            </a:r>
            <a:r>
              <a:rPr lang="en-GB" sz="1800" dirty="0">
                <a:latin typeface="Calibri" panose="020F0502020204030204" pitchFamily="34" charset="0"/>
                <a:cs typeface="Arial" panose="020B0604020202020204" pitchFamily="34" charset="0"/>
              </a:rPr>
              <a:t>significant. This book covers </a:t>
            </a:r>
            <a:r>
              <a:rPr lang="en-GB" sz="1800" u="sng" dirty="0">
                <a:latin typeface="Calibri" panose="020F0502020204030204" pitchFamily="34" charset="0"/>
                <a:cs typeface="Arial" panose="020B0604020202020204" pitchFamily="34" charset="0"/>
              </a:rPr>
              <a:t>predictive analytics and how to build BI applications for the data </a:t>
            </a:r>
            <a:r>
              <a:rPr lang="en-GB" sz="1800" u="sng" dirty="0" smtClean="0">
                <a:latin typeface="Calibri" panose="020F0502020204030204" pitchFamily="34" charset="0"/>
                <a:cs typeface="Arial" panose="020B0604020202020204" pitchFamily="34" charset="0"/>
              </a:rPr>
              <a:t>scientist persona </a:t>
            </a:r>
            <a:r>
              <a:rPr lang="en-GB" sz="1800" u="sng" dirty="0">
                <a:latin typeface="Calibri" panose="020F0502020204030204" pitchFamily="34" charset="0"/>
                <a:cs typeface="Arial" panose="020B0604020202020204" pitchFamily="34" charset="0"/>
              </a:rPr>
              <a:t>in Chapter 15.</a:t>
            </a:r>
          </a:p>
          <a:p>
            <a:pPr marL="342900" indent="-342900">
              <a:lnSpc>
                <a:spcPct val="150000"/>
              </a:lnSpc>
              <a:buFont typeface="Symbol" pitchFamily="2" charset="2"/>
              <a:buChar char=""/>
            </a:pPr>
            <a:endParaRPr lang="en-US" sz="1800" dirty="0">
              <a:latin typeface="Calibri" panose="020F0502020204030204" pitchFamily="34" charset="0"/>
              <a:cs typeface="Arial" panose="020B0604020202020204" pitchFamily="34" charset="0"/>
            </a:endParaRPr>
          </a:p>
          <a:p>
            <a:pPr marL="0" indent="0">
              <a:buNone/>
            </a:pPr>
            <a:endParaRPr lang="en-US" dirty="0"/>
          </a:p>
        </p:txBody>
      </p:sp>
      <p:sp>
        <p:nvSpPr>
          <p:cNvPr id="3" name="Slide Number Placeholder 2"/>
          <p:cNvSpPr>
            <a:spLocks noGrp="1"/>
          </p:cNvSpPr>
          <p:nvPr>
            <p:ph type="sldNum" sz="quarter" idx="12"/>
          </p:nvPr>
        </p:nvSpPr>
        <p:spPr/>
        <p:txBody>
          <a:bodyPr/>
          <a:lstStyle/>
          <a:p>
            <a:fld id="{DD40C559-0D42-4D76-92B1-8C19F3BDA397}" type="slidenum">
              <a:rPr lang="en-US" smtClean="0"/>
              <a:t>12</a:t>
            </a:fld>
            <a:endParaRPr lang="en-US"/>
          </a:p>
        </p:txBody>
      </p:sp>
    </p:spTree>
    <p:extLst>
      <p:ext uri="{BB962C8B-B14F-4D97-AF65-F5344CB8AC3E}">
        <p14:creationId xmlns:p14="http://schemas.microsoft.com/office/powerpoint/2010/main" val="28961025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 Best Practice for BI Design Layout </a:t>
            </a:r>
          </a:p>
        </p:txBody>
      </p:sp>
      <p:sp>
        <p:nvSpPr>
          <p:cNvPr id="7" name="Content Placeholder 5">
            <a:extLst>
              <a:ext uri="{FF2B5EF4-FFF2-40B4-BE49-F238E27FC236}">
                <a16:creationId xmlns:a16="http://schemas.microsoft.com/office/drawing/2014/main" id="{D151B174-4662-5A4F-F2AC-9A2D2E754890}"/>
              </a:ext>
            </a:extLst>
          </p:cNvPr>
          <p:cNvSpPr>
            <a:spLocks noGrp="1"/>
          </p:cNvSpPr>
          <p:nvPr>
            <p:ph idx="1"/>
          </p:nvPr>
        </p:nvSpPr>
        <p:spPr>
          <a:xfrm>
            <a:off x="838200" y="1825625"/>
            <a:ext cx="10515600" cy="4351338"/>
          </a:xfrm>
        </p:spPr>
        <p:txBody>
          <a:bodyPr>
            <a:normAutofit/>
          </a:bodyPr>
          <a:lstStyle/>
          <a:p>
            <a:pPr marL="342900" indent="-342900">
              <a:lnSpc>
                <a:spcPct val="150000"/>
              </a:lnSpc>
              <a:buFont typeface="Symbol" pitchFamily="2" charset="2"/>
              <a:buChar char=""/>
            </a:pPr>
            <a:r>
              <a:rPr lang="en-GB" sz="2000" dirty="0" smtClean="0">
                <a:latin typeface="Calibri" panose="020F0502020204030204" pitchFamily="34" charset="0"/>
                <a:cs typeface="Arial" panose="020B0604020202020204" pitchFamily="34" charset="0"/>
              </a:rPr>
              <a:t>This </a:t>
            </a:r>
            <a:r>
              <a:rPr lang="en-GB" sz="2000" dirty="0">
                <a:latin typeface="Calibri" panose="020F0502020204030204" pitchFamily="34" charset="0"/>
                <a:cs typeface="Arial" panose="020B0604020202020204" pitchFamily="34" charset="0"/>
              </a:rPr>
              <a:t>section discusses </a:t>
            </a:r>
            <a:r>
              <a:rPr lang="en-GB" sz="2000" b="1" dirty="0">
                <a:latin typeface="Calibri" panose="020F0502020204030204" pitchFamily="34" charset="0"/>
                <a:cs typeface="Arial" panose="020B0604020202020204" pitchFamily="34" charset="0"/>
              </a:rPr>
              <a:t>how to design the applications so they are intuitive </a:t>
            </a:r>
            <a:r>
              <a:rPr lang="en-GB" sz="2000" b="1" dirty="0" smtClean="0">
                <a:latin typeface="Calibri" panose="020F0502020204030204" pitchFamily="34" charset="0"/>
                <a:cs typeface="Arial" panose="020B0604020202020204" pitchFamily="34" charset="0"/>
              </a:rPr>
              <a:t>and functional</a:t>
            </a:r>
            <a:r>
              <a:rPr lang="en-GB" sz="2000" dirty="0" smtClean="0">
                <a:latin typeface="Calibri" panose="020F0502020204030204" pitchFamily="34" charset="0"/>
                <a:cs typeface="Arial" panose="020B0604020202020204" pitchFamily="34" charset="0"/>
              </a:rPr>
              <a:t>: </a:t>
            </a:r>
            <a:endParaRPr lang="en-GB" sz="2000" dirty="0">
              <a:latin typeface="Calibri" panose="020F0502020204030204" pitchFamily="34" charset="0"/>
              <a:cs typeface="Arial" panose="020B0604020202020204" pitchFamily="34" charset="0"/>
            </a:endParaRPr>
          </a:p>
          <a:p>
            <a:pPr marL="0" indent="808038">
              <a:lnSpc>
                <a:spcPct val="150000"/>
              </a:lnSpc>
              <a:buNone/>
            </a:pPr>
            <a:r>
              <a:rPr lang="en-GB" sz="2000" b="1" dirty="0">
                <a:solidFill>
                  <a:schemeClr val="accent5">
                    <a:lumMod val="75000"/>
                  </a:schemeClr>
                </a:solidFill>
                <a:latin typeface="Calibri" panose="020F0502020204030204" pitchFamily="34" charset="0"/>
                <a:cs typeface="Arial" panose="020B0604020202020204" pitchFamily="34" charset="0"/>
              </a:rPr>
              <a:t>First, focus on the purpose</a:t>
            </a:r>
          </a:p>
          <a:p>
            <a:pPr marL="0" indent="808038">
              <a:lnSpc>
                <a:spcPct val="150000"/>
              </a:lnSpc>
              <a:buNone/>
            </a:pPr>
            <a:r>
              <a:rPr lang="en-GB" sz="2000" b="1" dirty="0">
                <a:solidFill>
                  <a:schemeClr val="accent5">
                    <a:lumMod val="75000"/>
                  </a:schemeClr>
                </a:solidFill>
                <a:latin typeface="Calibri" panose="020F0502020204030204" pitchFamily="34" charset="0"/>
                <a:cs typeface="Arial" panose="020B0604020202020204" pitchFamily="34" charset="0"/>
              </a:rPr>
              <a:t>Second, follow design layout best practices </a:t>
            </a:r>
          </a:p>
          <a:p>
            <a:pPr marL="342900" indent="-342900">
              <a:lnSpc>
                <a:spcPct val="150000"/>
              </a:lnSpc>
              <a:buFont typeface="Symbol" pitchFamily="2" charset="2"/>
              <a:buChar char=""/>
            </a:pPr>
            <a:endParaRPr lang="en-US" sz="1800" dirty="0">
              <a:latin typeface="Calibri" panose="020F0502020204030204" pitchFamily="34" charset="0"/>
              <a:cs typeface="Arial" panose="020B0604020202020204" pitchFamily="34" charset="0"/>
            </a:endParaRPr>
          </a:p>
          <a:p>
            <a:pPr marL="0" indent="0">
              <a:buNone/>
            </a:pPr>
            <a:endParaRPr lang="en-US" dirty="0"/>
          </a:p>
        </p:txBody>
      </p:sp>
      <p:sp>
        <p:nvSpPr>
          <p:cNvPr id="3" name="Slide Number Placeholder 2"/>
          <p:cNvSpPr>
            <a:spLocks noGrp="1"/>
          </p:cNvSpPr>
          <p:nvPr>
            <p:ph type="sldNum" sz="quarter" idx="12"/>
          </p:nvPr>
        </p:nvSpPr>
        <p:spPr/>
        <p:txBody>
          <a:bodyPr/>
          <a:lstStyle/>
          <a:p>
            <a:fld id="{DD40C559-0D42-4D76-92B1-8C19F3BDA397}" type="slidenum">
              <a:rPr lang="en-US" smtClean="0"/>
              <a:t>13</a:t>
            </a:fld>
            <a:endParaRPr lang="en-US"/>
          </a:p>
        </p:txBody>
      </p:sp>
    </p:spTree>
    <p:extLst>
      <p:ext uri="{BB962C8B-B14F-4D97-AF65-F5344CB8AC3E}">
        <p14:creationId xmlns:p14="http://schemas.microsoft.com/office/powerpoint/2010/main" val="42450520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Best Practice for BI Design Layout</a:t>
            </a:r>
            <a:r>
              <a:rPr lang="en-US" b="1" dirty="0" smtClean="0"/>
              <a:t/>
            </a:r>
            <a:br>
              <a:rPr lang="en-US" b="1" dirty="0" smtClean="0"/>
            </a:br>
            <a:r>
              <a:rPr lang="en-US" sz="3200" b="1" dirty="0">
                <a:solidFill>
                  <a:schemeClr val="accent2">
                    <a:lumMod val="75000"/>
                  </a:schemeClr>
                </a:solidFill>
              </a:rPr>
              <a:t>Focus on the Purpose</a:t>
            </a:r>
            <a:endParaRPr lang="en-US" b="1" dirty="0">
              <a:solidFill>
                <a:schemeClr val="accent2">
                  <a:lumMod val="75000"/>
                </a:schemeClr>
              </a:solidFill>
            </a:endParaRPr>
          </a:p>
        </p:txBody>
      </p:sp>
      <p:sp>
        <p:nvSpPr>
          <p:cNvPr id="7" name="Content Placeholder 5">
            <a:extLst>
              <a:ext uri="{FF2B5EF4-FFF2-40B4-BE49-F238E27FC236}">
                <a16:creationId xmlns:a16="http://schemas.microsoft.com/office/drawing/2014/main" id="{D151B174-4662-5A4F-F2AC-9A2D2E754890}"/>
              </a:ext>
            </a:extLst>
          </p:cNvPr>
          <p:cNvSpPr>
            <a:spLocks noGrp="1"/>
          </p:cNvSpPr>
          <p:nvPr>
            <p:ph idx="1"/>
          </p:nvPr>
        </p:nvSpPr>
        <p:spPr>
          <a:xfrm>
            <a:off x="838200" y="1882775"/>
            <a:ext cx="10515600" cy="4351338"/>
          </a:xfrm>
        </p:spPr>
        <p:txBody>
          <a:bodyPr>
            <a:normAutofit fontScale="92500" lnSpcReduction="10000"/>
          </a:bodyPr>
          <a:lstStyle/>
          <a:p>
            <a:pPr marL="342900" indent="-342900">
              <a:lnSpc>
                <a:spcPct val="150000"/>
              </a:lnSpc>
              <a:buFont typeface="Symbol" pitchFamily="2" charset="2"/>
              <a:buChar char=""/>
            </a:pPr>
            <a:r>
              <a:rPr lang="en-GB" sz="2000" dirty="0">
                <a:latin typeface="Calibri" panose="020F0502020204030204" pitchFamily="34" charset="0"/>
                <a:cs typeface="Arial" panose="020B0604020202020204" pitchFamily="34" charset="0"/>
              </a:rPr>
              <a:t>The BI team identifies the who, what, where, and how of each BI application in the BI content </a:t>
            </a:r>
            <a:r>
              <a:rPr lang="en-GB" sz="2000" dirty="0" smtClean="0">
                <a:latin typeface="Calibri" panose="020F0502020204030204" pitchFamily="34" charset="0"/>
                <a:cs typeface="Arial" panose="020B0604020202020204" pitchFamily="34" charset="0"/>
              </a:rPr>
              <a:t>specifications and </a:t>
            </a:r>
            <a:r>
              <a:rPr lang="en-GB" sz="2000" dirty="0">
                <a:latin typeface="Calibri" panose="020F0502020204030204" pitchFamily="34" charset="0"/>
                <a:cs typeface="Arial" panose="020B0604020202020204" pitchFamily="34" charset="0"/>
              </a:rPr>
              <a:t>establishes its specific purpose. </a:t>
            </a:r>
            <a:endParaRPr lang="en-GB" sz="2000" dirty="0" smtClean="0">
              <a:latin typeface="Calibri" panose="020F0502020204030204" pitchFamily="34" charset="0"/>
              <a:cs typeface="Arial" panose="020B0604020202020204" pitchFamily="34" charset="0"/>
            </a:endParaRPr>
          </a:p>
          <a:p>
            <a:pPr marL="342900" indent="-342900">
              <a:lnSpc>
                <a:spcPct val="150000"/>
              </a:lnSpc>
              <a:buFont typeface="Symbol" pitchFamily="2" charset="2"/>
              <a:buChar char=""/>
            </a:pPr>
            <a:r>
              <a:rPr lang="en-GB" sz="2000" dirty="0" smtClean="0">
                <a:solidFill>
                  <a:schemeClr val="accent5">
                    <a:lumMod val="75000"/>
                  </a:schemeClr>
                </a:solidFill>
                <a:latin typeface="Calibri" panose="020F0502020204030204" pitchFamily="34" charset="0"/>
                <a:cs typeface="Arial" panose="020B0604020202020204" pitchFamily="34" charset="0"/>
              </a:rPr>
              <a:t>Designing </a:t>
            </a:r>
            <a:r>
              <a:rPr lang="en-GB" sz="2000" dirty="0">
                <a:solidFill>
                  <a:schemeClr val="accent5">
                    <a:lumMod val="75000"/>
                  </a:schemeClr>
                </a:solidFill>
                <a:latin typeface="Calibri" panose="020F0502020204030204" pitchFamily="34" charset="0"/>
                <a:cs typeface="Arial" panose="020B0604020202020204" pitchFamily="34" charset="0"/>
              </a:rPr>
              <a:t>the application should begin with finding </a:t>
            </a:r>
            <a:r>
              <a:rPr lang="en-GB" sz="2000" dirty="0" smtClean="0">
                <a:solidFill>
                  <a:schemeClr val="accent5">
                    <a:lumMod val="75000"/>
                  </a:schemeClr>
                </a:solidFill>
                <a:latin typeface="Calibri" panose="020F0502020204030204" pitchFamily="34" charset="0"/>
                <a:cs typeface="Arial" panose="020B0604020202020204" pitchFamily="34" charset="0"/>
              </a:rPr>
              <a:t>the area </a:t>
            </a:r>
            <a:r>
              <a:rPr lang="en-GB" sz="2000" dirty="0">
                <a:solidFill>
                  <a:schemeClr val="accent5">
                    <a:lumMod val="75000"/>
                  </a:schemeClr>
                </a:solidFill>
                <a:latin typeface="Calibri" panose="020F0502020204030204" pitchFamily="34" charset="0"/>
                <a:cs typeface="Arial" panose="020B0604020202020204" pitchFamily="34" charset="0"/>
              </a:rPr>
              <a:t>focus up front and then ensuring that it will be adhered to. </a:t>
            </a:r>
            <a:endParaRPr lang="en-GB" sz="2000" dirty="0" smtClean="0">
              <a:solidFill>
                <a:schemeClr val="accent5">
                  <a:lumMod val="75000"/>
                </a:schemeClr>
              </a:solidFill>
              <a:latin typeface="Calibri" panose="020F0502020204030204" pitchFamily="34" charset="0"/>
              <a:cs typeface="Arial" panose="020B0604020202020204" pitchFamily="34" charset="0"/>
            </a:endParaRPr>
          </a:p>
          <a:p>
            <a:pPr marL="342900" indent="-342900">
              <a:lnSpc>
                <a:spcPct val="150000"/>
              </a:lnSpc>
              <a:buFont typeface="Symbol" pitchFamily="2" charset="2"/>
              <a:buChar char=""/>
            </a:pPr>
            <a:r>
              <a:rPr lang="en-GB" sz="2000" dirty="0" smtClean="0">
                <a:latin typeface="Calibri" panose="020F0502020204030204" pitchFamily="34" charset="0"/>
                <a:cs typeface="Arial" panose="020B0604020202020204" pitchFamily="34" charset="0"/>
              </a:rPr>
              <a:t>The </a:t>
            </a:r>
            <a:r>
              <a:rPr lang="en-GB" sz="2000" dirty="0">
                <a:latin typeface="Calibri" panose="020F0502020204030204" pitchFamily="34" charset="0"/>
                <a:cs typeface="Arial" panose="020B0604020202020204" pitchFamily="34" charset="0"/>
              </a:rPr>
              <a:t>business person will inevitably </a:t>
            </a:r>
            <a:r>
              <a:rPr lang="en-GB" sz="2000" dirty="0" smtClean="0">
                <a:latin typeface="Calibri" panose="020F0502020204030204" pitchFamily="34" charset="0"/>
                <a:cs typeface="Arial" panose="020B0604020202020204" pitchFamily="34" charset="0"/>
              </a:rPr>
              <a:t>ask for </a:t>
            </a:r>
            <a:r>
              <a:rPr lang="en-GB" sz="2000" dirty="0">
                <a:latin typeface="Calibri" panose="020F0502020204030204" pitchFamily="34" charset="0"/>
                <a:cs typeface="Arial" panose="020B0604020202020204" pitchFamily="34" charset="0"/>
              </a:rPr>
              <a:t>more, tempting the BI developer to expand the focus, but </a:t>
            </a:r>
            <a:r>
              <a:rPr lang="en-GB" sz="2000" u="sng" dirty="0">
                <a:latin typeface="Calibri" panose="020F0502020204030204" pitchFamily="34" charset="0"/>
                <a:cs typeface="Arial" panose="020B0604020202020204" pitchFamily="34" charset="0"/>
              </a:rPr>
              <a:t>that should be avoided at all costs</a:t>
            </a:r>
            <a:r>
              <a:rPr lang="en-GB" sz="2000" dirty="0">
                <a:latin typeface="Calibri" panose="020F0502020204030204" pitchFamily="34" charset="0"/>
                <a:cs typeface="Arial" panose="020B0604020202020204" pitchFamily="34" charset="0"/>
              </a:rPr>
              <a:t>. If </a:t>
            </a:r>
            <a:r>
              <a:rPr lang="en-GB" sz="2000" dirty="0" smtClean="0">
                <a:latin typeface="Calibri" panose="020F0502020204030204" pitchFamily="34" charset="0"/>
                <a:cs typeface="Arial" panose="020B0604020202020204" pitchFamily="34" charset="0"/>
              </a:rPr>
              <a:t>new purposes </a:t>
            </a:r>
            <a:r>
              <a:rPr lang="en-GB" sz="2000" dirty="0">
                <a:latin typeface="Calibri" panose="020F0502020204030204" pitchFamily="34" charset="0"/>
                <a:cs typeface="Arial" panose="020B0604020202020204" pitchFamily="34" charset="0"/>
              </a:rPr>
              <a:t>arise, then the BI team needs to determine if it needs to develop new BI applications to </a:t>
            </a:r>
            <a:r>
              <a:rPr lang="en-GB" sz="2000" dirty="0" smtClean="0">
                <a:latin typeface="Calibri" panose="020F0502020204030204" pitchFamily="34" charset="0"/>
                <a:cs typeface="Arial" panose="020B0604020202020204" pitchFamily="34" charset="0"/>
              </a:rPr>
              <a:t>fulfil those </a:t>
            </a:r>
            <a:r>
              <a:rPr lang="en-GB" sz="2000" dirty="0">
                <a:latin typeface="Calibri" panose="020F0502020204030204" pitchFamily="34" charset="0"/>
                <a:cs typeface="Arial" panose="020B0604020202020204" pitchFamily="34" charset="0"/>
              </a:rPr>
              <a:t>requirements.</a:t>
            </a:r>
          </a:p>
          <a:p>
            <a:pPr marL="342900" indent="-342900">
              <a:lnSpc>
                <a:spcPct val="150000"/>
              </a:lnSpc>
              <a:buFont typeface="Symbol" pitchFamily="2" charset="2"/>
              <a:buChar char=""/>
            </a:pPr>
            <a:r>
              <a:rPr lang="en-GB" sz="2000" dirty="0">
                <a:solidFill>
                  <a:schemeClr val="accent5">
                    <a:lumMod val="75000"/>
                  </a:schemeClr>
                </a:solidFill>
                <a:latin typeface="Calibri" panose="020F0502020204030204" pitchFamily="34" charset="0"/>
                <a:cs typeface="Arial" panose="020B0604020202020204" pitchFamily="34" charset="0"/>
              </a:rPr>
              <a:t>BI design techniques, such as wireframes, </a:t>
            </a:r>
            <a:r>
              <a:rPr lang="en-GB" sz="2000" dirty="0" err="1">
                <a:solidFill>
                  <a:schemeClr val="accent5">
                    <a:lumMod val="75000"/>
                  </a:schemeClr>
                </a:solidFill>
                <a:latin typeface="Calibri" panose="020F0502020204030204" pitchFamily="34" charset="0"/>
                <a:cs typeface="Arial" panose="020B0604020202020204" pitchFamily="34" charset="0"/>
              </a:rPr>
              <a:t>mockups</a:t>
            </a:r>
            <a:r>
              <a:rPr lang="en-GB" sz="2000" dirty="0">
                <a:solidFill>
                  <a:schemeClr val="accent5">
                    <a:lumMod val="75000"/>
                  </a:schemeClr>
                </a:solidFill>
                <a:latin typeface="Calibri" panose="020F0502020204030204" pitchFamily="34" charset="0"/>
                <a:cs typeface="Arial" panose="020B0604020202020204" pitchFamily="34" charset="0"/>
              </a:rPr>
              <a:t>, and prototyping, are extremely useful in </a:t>
            </a:r>
            <a:r>
              <a:rPr lang="en-GB" sz="2000" dirty="0" smtClean="0">
                <a:solidFill>
                  <a:schemeClr val="accent5">
                    <a:lumMod val="75000"/>
                  </a:schemeClr>
                </a:solidFill>
                <a:latin typeface="Calibri" panose="020F0502020204030204" pitchFamily="34" charset="0"/>
                <a:cs typeface="Arial" panose="020B0604020202020204" pitchFamily="34" charset="0"/>
              </a:rPr>
              <a:t>getting business </a:t>
            </a:r>
            <a:r>
              <a:rPr lang="en-GB" sz="2000" dirty="0">
                <a:solidFill>
                  <a:schemeClr val="accent5">
                    <a:lumMod val="75000"/>
                  </a:schemeClr>
                </a:solidFill>
                <a:latin typeface="Calibri" panose="020F0502020204030204" pitchFamily="34" charset="0"/>
                <a:cs typeface="Arial" panose="020B0604020202020204" pitchFamily="34" charset="0"/>
              </a:rPr>
              <a:t>feedback and in maintaining focus on the purpose of the application.</a:t>
            </a:r>
            <a:endParaRPr lang="en-GB" sz="1800" dirty="0" smtClean="0">
              <a:solidFill>
                <a:schemeClr val="accent5">
                  <a:lumMod val="75000"/>
                </a:schemeClr>
              </a:solidFill>
              <a:latin typeface="Calibri" panose="020F0502020204030204" pitchFamily="34" charset="0"/>
              <a:cs typeface="Arial" panose="020B0604020202020204" pitchFamily="34" charset="0"/>
            </a:endParaRPr>
          </a:p>
          <a:p>
            <a:pPr marL="342900" indent="-342900">
              <a:lnSpc>
                <a:spcPct val="150000"/>
              </a:lnSpc>
              <a:buFont typeface="Symbol" pitchFamily="2" charset="2"/>
              <a:buChar char=""/>
            </a:pPr>
            <a:endParaRPr lang="en-US" sz="1800" dirty="0">
              <a:latin typeface="Calibri" panose="020F0502020204030204" pitchFamily="34" charset="0"/>
              <a:cs typeface="Arial" panose="020B0604020202020204" pitchFamily="34" charset="0"/>
            </a:endParaRPr>
          </a:p>
          <a:p>
            <a:pPr marL="0" indent="0">
              <a:buNone/>
            </a:pPr>
            <a:endParaRPr lang="en-US" dirty="0"/>
          </a:p>
        </p:txBody>
      </p:sp>
      <p:sp>
        <p:nvSpPr>
          <p:cNvPr id="3" name="Slide Number Placeholder 2"/>
          <p:cNvSpPr>
            <a:spLocks noGrp="1"/>
          </p:cNvSpPr>
          <p:nvPr>
            <p:ph type="sldNum" sz="quarter" idx="12"/>
          </p:nvPr>
        </p:nvSpPr>
        <p:spPr/>
        <p:txBody>
          <a:bodyPr/>
          <a:lstStyle/>
          <a:p>
            <a:fld id="{DD40C559-0D42-4D76-92B1-8C19F3BDA397}" type="slidenum">
              <a:rPr lang="en-US" smtClean="0"/>
              <a:t>14</a:t>
            </a:fld>
            <a:endParaRPr lang="en-US"/>
          </a:p>
        </p:txBody>
      </p:sp>
    </p:spTree>
    <p:extLst>
      <p:ext uri="{BB962C8B-B14F-4D97-AF65-F5344CB8AC3E}">
        <p14:creationId xmlns:p14="http://schemas.microsoft.com/office/powerpoint/2010/main" val="2469720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Best Practice for BI Design Layout</a:t>
            </a:r>
            <a:r>
              <a:rPr lang="en-US" b="1" dirty="0" smtClean="0"/>
              <a:t/>
            </a:r>
            <a:br>
              <a:rPr lang="en-US" b="1" dirty="0" smtClean="0"/>
            </a:br>
            <a:r>
              <a:rPr lang="en-US" sz="3200" b="1" dirty="0">
                <a:solidFill>
                  <a:schemeClr val="accent2">
                    <a:lumMod val="75000"/>
                  </a:schemeClr>
                </a:solidFill>
              </a:rPr>
              <a:t>Design Layout</a:t>
            </a:r>
            <a:endParaRPr lang="en-US" b="1" dirty="0">
              <a:solidFill>
                <a:schemeClr val="accent2">
                  <a:lumMod val="75000"/>
                </a:schemeClr>
              </a:solidFill>
            </a:endParaRPr>
          </a:p>
        </p:txBody>
      </p:sp>
      <p:sp>
        <p:nvSpPr>
          <p:cNvPr id="7" name="Content Placeholder 5">
            <a:extLst>
              <a:ext uri="{FF2B5EF4-FFF2-40B4-BE49-F238E27FC236}">
                <a16:creationId xmlns:a16="http://schemas.microsoft.com/office/drawing/2014/main" id="{D151B174-4662-5A4F-F2AC-9A2D2E754890}"/>
              </a:ext>
            </a:extLst>
          </p:cNvPr>
          <p:cNvSpPr>
            <a:spLocks noGrp="1"/>
          </p:cNvSpPr>
          <p:nvPr>
            <p:ph idx="1"/>
          </p:nvPr>
        </p:nvSpPr>
        <p:spPr>
          <a:xfrm>
            <a:off x="838200" y="1690688"/>
            <a:ext cx="10515600" cy="4351338"/>
          </a:xfrm>
        </p:spPr>
        <p:txBody>
          <a:bodyPr>
            <a:noAutofit/>
          </a:bodyPr>
          <a:lstStyle/>
          <a:p>
            <a:pPr marL="0" indent="0">
              <a:lnSpc>
                <a:spcPct val="150000"/>
              </a:lnSpc>
              <a:buNone/>
            </a:pPr>
            <a:r>
              <a:rPr lang="en-GB" sz="2000" dirty="0">
                <a:latin typeface="Calibri" panose="020F0502020204030204" pitchFamily="34" charset="0"/>
                <a:cs typeface="Arial" panose="020B0604020202020204" pitchFamily="34" charset="0"/>
              </a:rPr>
              <a:t>Follow </a:t>
            </a:r>
            <a:r>
              <a:rPr lang="en-GB" sz="2000" b="1" dirty="0">
                <a:latin typeface="Calibri" panose="020F0502020204030204" pitchFamily="34" charset="0"/>
                <a:cs typeface="Arial" panose="020B0604020202020204" pitchFamily="34" charset="0"/>
              </a:rPr>
              <a:t>these basic design layout practices </a:t>
            </a:r>
            <a:r>
              <a:rPr lang="en-GB" sz="2000" dirty="0">
                <a:latin typeface="Calibri" panose="020F0502020204030204" pitchFamily="34" charset="0"/>
                <a:cs typeface="Arial" panose="020B0604020202020204" pitchFamily="34" charset="0"/>
              </a:rPr>
              <a:t>when developing BI applications</a:t>
            </a:r>
            <a:r>
              <a:rPr lang="en-GB" sz="2000" dirty="0" smtClean="0">
                <a:latin typeface="Calibri" panose="020F0502020204030204" pitchFamily="34" charset="0"/>
                <a:cs typeface="Arial" panose="020B0604020202020204" pitchFamily="34" charset="0"/>
              </a:rPr>
              <a:t>:</a:t>
            </a:r>
          </a:p>
          <a:p>
            <a:pPr marL="0" indent="0">
              <a:lnSpc>
                <a:spcPct val="150000"/>
              </a:lnSpc>
              <a:buNone/>
            </a:pPr>
            <a:r>
              <a:rPr lang="en-GB" sz="2000" b="1" dirty="0">
                <a:solidFill>
                  <a:schemeClr val="accent5">
                    <a:lumMod val="75000"/>
                  </a:schemeClr>
                </a:solidFill>
                <a:latin typeface="Calibri" panose="020F0502020204030204" pitchFamily="34" charset="0"/>
                <a:cs typeface="Arial" panose="020B0604020202020204" pitchFamily="34" charset="0"/>
              </a:rPr>
              <a:t>Consistency beats elegance</a:t>
            </a:r>
          </a:p>
          <a:p>
            <a:pPr marL="722313">
              <a:buFont typeface="Calibri" panose="020F0502020204030204" pitchFamily="34" charset="0"/>
              <a:buChar char="₋"/>
            </a:pPr>
            <a:r>
              <a:rPr lang="en-GB" sz="2000" dirty="0">
                <a:latin typeface="Calibri" panose="020F0502020204030204" pitchFamily="34" charset="0"/>
                <a:cs typeface="Arial" panose="020B0604020202020204" pitchFamily="34" charset="0"/>
              </a:rPr>
              <a:t>The BI team should develop </a:t>
            </a:r>
            <a:r>
              <a:rPr lang="en-GB" sz="2000" dirty="0">
                <a:solidFill>
                  <a:schemeClr val="accent1">
                    <a:lumMod val="75000"/>
                  </a:schemeClr>
                </a:solidFill>
                <a:latin typeface="Calibri" panose="020F0502020204030204" pitchFamily="34" charset="0"/>
                <a:cs typeface="Arial" panose="020B0604020202020204" pitchFamily="34" charset="0"/>
              </a:rPr>
              <a:t>a template layout </a:t>
            </a:r>
            <a:r>
              <a:rPr lang="en-GB" sz="2000" dirty="0">
                <a:latin typeface="Calibri" panose="020F0502020204030204" pitchFamily="34" charset="0"/>
                <a:cs typeface="Arial" panose="020B0604020202020204" pitchFamily="34" charset="0"/>
              </a:rPr>
              <a:t>for each BI style deployed in BI applications. </a:t>
            </a:r>
          </a:p>
          <a:p>
            <a:pPr marL="722313">
              <a:buFont typeface="Calibri" panose="020F0502020204030204" pitchFamily="34" charset="0"/>
              <a:buChar char="₋"/>
            </a:pPr>
            <a:r>
              <a:rPr lang="en-GB" sz="2000" dirty="0">
                <a:latin typeface="Calibri" panose="020F0502020204030204" pitchFamily="34" charset="0"/>
                <a:cs typeface="Arial" panose="020B0604020202020204" pitchFamily="34" charset="0"/>
              </a:rPr>
              <a:t>The layouts </a:t>
            </a:r>
            <a:r>
              <a:rPr lang="en-GB" sz="2000" dirty="0">
                <a:solidFill>
                  <a:schemeClr val="accent1">
                    <a:lumMod val="75000"/>
                  </a:schemeClr>
                </a:solidFill>
                <a:latin typeface="Calibri" panose="020F0502020204030204" pitchFamily="34" charset="0"/>
                <a:cs typeface="Arial" panose="020B0604020202020204" pitchFamily="34" charset="0"/>
              </a:rPr>
              <a:t>should be as consistent as the variation in BI styles allows</a:t>
            </a:r>
            <a:r>
              <a:rPr lang="en-GB" sz="2000" dirty="0">
                <a:latin typeface="Calibri" panose="020F0502020204030204" pitchFamily="34" charset="0"/>
                <a:cs typeface="Arial" panose="020B0604020202020204" pitchFamily="34" charset="0"/>
              </a:rPr>
              <a:t>.</a:t>
            </a:r>
          </a:p>
          <a:p>
            <a:pPr marL="722313">
              <a:buFont typeface="Calibri" panose="020F0502020204030204" pitchFamily="34" charset="0"/>
              <a:buChar char="₋"/>
            </a:pPr>
            <a:r>
              <a:rPr lang="en-GB" sz="2000" dirty="0">
                <a:latin typeface="Calibri" panose="020F0502020204030204" pitchFamily="34" charset="0"/>
                <a:cs typeface="Arial" panose="020B0604020202020204" pitchFamily="34" charset="0"/>
              </a:rPr>
              <a:t>The template should include </a:t>
            </a:r>
            <a:r>
              <a:rPr lang="en-GB" sz="2000" u="sng" dirty="0">
                <a:solidFill>
                  <a:schemeClr val="accent1">
                    <a:lumMod val="75000"/>
                  </a:schemeClr>
                </a:solidFill>
                <a:latin typeface="Calibri" panose="020F0502020204030204" pitchFamily="34" charset="0"/>
                <a:cs typeface="Arial" panose="020B0604020202020204" pitchFamily="34" charset="0"/>
              </a:rPr>
              <a:t>standard positioning </a:t>
            </a:r>
            <a:r>
              <a:rPr lang="en-GB" sz="2000" dirty="0">
                <a:solidFill>
                  <a:schemeClr val="accent1">
                    <a:lumMod val="75000"/>
                  </a:schemeClr>
                </a:solidFill>
                <a:latin typeface="Calibri" panose="020F0502020204030204" pitchFamily="34" charset="0"/>
                <a:cs typeface="Arial" panose="020B0604020202020204" pitchFamily="34" charset="0"/>
              </a:rPr>
              <a:t>for titles, legends, navigation tools, help, and visual elements, such as icons and text styles</a:t>
            </a:r>
            <a:r>
              <a:rPr lang="en-GB" sz="2000" dirty="0">
                <a:latin typeface="Calibri" panose="020F0502020204030204" pitchFamily="34" charset="0"/>
                <a:cs typeface="Arial" panose="020B0604020202020204" pitchFamily="34" charset="0"/>
              </a:rPr>
              <a:t>. </a:t>
            </a:r>
          </a:p>
          <a:p>
            <a:pPr marL="722313">
              <a:buFont typeface="Calibri" panose="020F0502020204030204" pitchFamily="34" charset="0"/>
              <a:buChar char="₋"/>
            </a:pPr>
            <a:r>
              <a:rPr lang="en-GB" sz="2000" dirty="0">
                <a:latin typeface="Calibri" panose="020F0502020204030204" pitchFamily="34" charset="0"/>
                <a:cs typeface="Arial" panose="020B0604020202020204" pitchFamily="34" charset="0"/>
              </a:rPr>
              <a:t>There should also be a </a:t>
            </a:r>
            <a:r>
              <a:rPr lang="en-GB" sz="2000" u="sng" dirty="0">
                <a:solidFill>
                  <a:schemeClr val="accent1">
                    <a:lumMod val="75000"/>
                  </a:schemeClr>
                </a:solidFill>
                <a:latin typeface="Calibri" panose="020F0502020204030204" pitchFamily="34" charset="0"/>
                <a:cs typeface="Arial" panose="020B0604020202020204" pitchFamily="34" charset="0"/>
              </a:rPr>
              <a:t>standard background and branding </a:t>
            </a:r>
            <a:r>
              <a:rPr lang="en-GB" sz="2000" dirty="0">
                <a:latin typeface="Calibri" panose="020F0502020204030204" pitchFamily="34" charset="0"/>
                <a:cs typeface="Arial" panose="020B0604020202020204" pitchFamily="34" charset="0"/>
              </a:rPr>
              <a:t>such as a company or product logo. </a:t>
            </a:r>
          </a:p>
          <a:p>
            <a:r>
              <a:rPr lang="en-GB" sz="2000" dirty="0" smtClean="0">
                <a:latin typeface="Calibri" panose="020F0502020204030204" pitchFamily="34" charset="0"/>
                <a:cs typeface="Arial" panose="020B0604020202020204" pitchFamily="34" charset="0"/>
              </a:rPr>
              <a:t>Business </a:t>
            </a:r>
            <a:r>
              <a:rPr lang="en-GB" sz="2000" dirty="0">
                <a:latin typeface="Calibri" panose="020F0502020204030204" pitchFamily="34" charset="0"/>
                <a:cs typeface="Arial" panose="020B0604020202020204" pitchFamily="34" charset="0"/>
              </a:rPr>
              <a:t>people should feel that each BI application is </a:t>
            </a:r>
            <a:r>
              <a:rPr lang="en-GB" sz="2000" dirty="0">
                <a:solidFill>
                  <a:srgbClr val="00B050"/>
                </a:solidFill>
                <a:latin typeface="Calibri" panose="020F0502020204030204" pitchFamily="34" charset="0"/>
                <a:cs typeface="Arial" panose="020B0604020202020204" pitchFamily="34" charset="0"/>
              </a:rPr>
              <a:t>familiar in both layout and navigation</a:t>
            </a:r>
            <a:r>
              <a:rPr lang="en-GB" sz="2000" dirty="0">
                <a:latin typeface="Calibri" panose="020F0502020204030204" pitchFamily="34" charset="0"/>
                <a:cs typeface="Arial" panose="020B0604020202020204" pitchFamily="34" charset="0"/>
              </a:rPr>
              <a:t>, which improves their productivity and allows them to concentrate on the analysis rather than on the </a:t>
            </a:r>
            <a:r>
              <a:rPr lang="en-GB" sz="2000" dirty="0" smtClean="0">
                <a:latin typeface="Calibri" panose="020F0502020204030204" pitchFamily="34" charset="0"/>
                <a:cs typeface="Arial" panose="020B0604020202020204" pitchFamily="34" charset="0"/>
              </a:rPr>
              <a:t>application.</a:t>
            </a:r>
            <a:endParaRPr lang="en-US" sz="2000" dirty="0">
              <a:latin typeface="Calibri" panose="020F0502020204030204" pitchFamily="34" charset="0"/>
              <a:cs typeface="Arial" panose="020B0604020202020204" pitchFamily="34" charset="0"/>
            </a:endParaRPr>
          </a:p>
          <a:p>
            <a:r>
              <a:rPr lang="en-GB" sz="2000" dirty="0" smtClean="0"/>
              <a:t>In </a:t>
            </a:r>
            <a:r>
              <a:rPr lang="en-GB" sz="2000" dirty="0"/>
              <a:t>addition, developing </a:t>
            </a:r>
            <a:r>
              <a:rPr lang="en-GB" sz="2000" dirty="0">
                <a:solidFill>
                  <a:srgbClr val="00B050"/>
                </a:solidFill>
              </a:rPr>
              <a:t>templates improves the productivity of the BI team, </a:t>
            </a:r>
            <a:r>
              <a:rPr lang="en-GB" sz="2000" dirty="0" smtClean="0">
                <a:solidFill>
                  <a:srgbClr val="00B050"/>
                </a:solidFill>
              </a:rPr>
              <a:t>speeds up </a:t>
            </a:r>
            <a:r>
              <a:rPr lang="en-GB" sz="2000" dirty="0">
                <a:solidFill>
                  <a:srgbClr val="00B050"/>
                </a:solidFill>
              </a:rPr>
              <a:t>BI delivery, and decreases maintenance costs.</a:t>
            </a:r>
            <a:endParaRPr lang="en-US" sz="2000" dirty="0">
              <a:solidFill>
                <a:srgbClr val="00B050"/>
              </a:solidFill>
            </a:endParaRPr>
          </a:p>
        </p:txBody>
      </p:sp>
      <p:sp>
        <p:nvSpPr>
          <p:cNvPr id="3" name="Slide Number Placeholder 2"/>
          <p:cNvSpPr>
            <a:spLocks noGrp="1"/>
          </p:cNvSpPr>
          <p:nvPr>
            <p:ph type="sldNum" sz="quarter" idx="12"/>
          </p:nvPr>
        </p:nvSpPr>
        <p:spPr/>
        <p:txBody>
          <a:bodyPr/>
          <a:lstStyle/>
          <a:p>
            <a:fld id="{DD40C559-0D42-4D76-92B1-8C19F3BDA397}" type="slidenum">
              <a:rPr lang="en-US" smtClean="0"/>
              <a:t>15</a:t>
            </a:fld>
            <a:endParaRPr lang="en-US"/>
          </a:p>
        </p:txBody>
      </p:sp>
    </p:spTree>
    <p:extLst>
      <p:ext uri="{BB962C8B-B14F-4D97-AF65-F5344CB8AC3E}">
        <p14:creationId xmlns:p14="http://schemas.microsoft.com/office/powerpoint/2010/main" val="23276708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343" y="180068"/>
            <a:ext cx="10515600" cy="1325563"/>
          </a:xfrm>
        </p:spPr>
        <p:txBody>
          <a:bodyPr/>
          <a:lstStyle/>
          <a:p>
            <a:r>
              <a:rPr lang="en-US" dirty="0" smtClean="0"/>
              <a:t>Dashboard example 1</a:t>
            </a:r>
            <a:endParaRPr lang="en-US" dirty="0"/>
          </a:p>
        </p:txBody>
      </p:sp>
      <p:grpSp>
        <p:nvGrpSpPr>
          <p:cNvPr id="5" name="Group 4"/>
          <p:cNvGrpSpPr>
            <a:grpSpLocks noGrp="1" noUngrp="1" noChangeAspect="1"/>
          </p:cNvGrpSpPr>
          <p:nvPr/>
        </p:nvGrpSpPr>
        <p:grpSpPr>
          <a:xfrm>
            <a:off x="348343" y="1505631"/>
            <a:ext cx="6746875" cy="4519612"/>
            <a:chOff x="2722563" y="1919288"/>
            <a:chExt cx="6746875" cy="4519612"/>
          </a:xfrm>
        </p:grpSpPr>
        <p:pic>
          <p:nvPicPr>
            <p:cNvPr id="3" name="Picture 2" descr="f13-01-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2722563" y="1919288"/>
              <a:ext cx="6746875" cy="4138612"/>
            </a:xfrm>
            <a:prstGeom prst="rect">
              <a:avLst/>
            </a:prstGeom>
            <a:noFill/>
            <a:ln>
              <a:noFill/>
            </a:ln>
          </p:spPr>
        </p:pic>
        <p:sp>
          <p:nvSpPr>
            <p:cNvPr id="4" name="Rectangle 3"/>
            <p:cNvSpPr/>
            <p:nvPr/>
          </p:nvSpPr>
          <p:spPr>
            <a:xfrm>
              <a:off x="2722563" y="6096000"/>
              <a:ext cx="6746875" cy="342900"/>
            </a:xfrm>
            <a:prstGeom prst="rect">
              <a:avLst/>
            </a:prstGeom>
            <a:noFill/>
            <a:ln>
              <a:noFill/>
            </a:ln>
          </p:spPr>
          <p:txBody>
            <a:bodyPr anchor="ctr">
              <a:normAutofit fontScale="85000" lnSpcReduction="20000"/>
            </a:bodyPr>
            <a:lstStyle/>
            <a:p>
              <a:pPr algn="ctr"/>
              <a:r>
                <a:rPr lang="en-US" sz="2400" dirty="0" smtClean="0"/>
                <a:t>f13-01</a:t>
              </a:r>
              <a:endParaRPr lang="en-US" sz="2400" dirty="0"/>
            </a:p>
          </p:txBody>
        </p:sp>
      </p:grpSp>
      <p:sp>
        <p:nvSpPr>
          <p:cNvPr id="6" name="Slide Number Placeholder 5"/>
          <p:cNvSpPr>
            <a:spLocks noGrp="1"/>
          </p:cNvSpPr>
          <p:nvPr>
            <p:ph type="sldNum" sz="quarter" idx="12"/>
          </p:nvPr>
        </p:nvSpPr>
        <p:spPr/>
        <p:txBody>
          <a:bodyPr/>
          <a:lstStyle/>
          <a:p>
            <a:fld id="{DD40C559-0D42-4D76-92B1-8C19F3BDA397}" type="slidenum">
              <a:rPr lang="en-US" smtClean="0"/>
              <a:t>16</a:t>
            </a:fld>
            <a:endParaRPr lang="en-US"/>
          </a:p>
        </p:txBody>
      </p:sp>
      <p:sp>
        <p:nvSpPr>
          <p:cNvPr id="7" name="Rectangle 6"/>
          <p:cNvSpPr/>
          <p:nvPr/>
        </p:nvSpPr>
        <p:spPr>
          <a:xfrm>
            <a:off x="7347856" y="1261293"/>
            <a:ext cx="4844143" cy="3847207"/>
          </a:xfrm>
          <a:prstGeom prst="rect">
            <a:avLst/>
          </a:prstGeom>
        </p:spPr>
        <p:txBody>
          <a:bodyPr wrap="square">
            <a:spAutoFit/>
          </a:bodyPr>
          <a:lstStyle/>
          <a:p>
            <a:r>
              <a:rPr lang="en-GB" sz="1600" dirty="0">
                <a:solidFill>
                  <a:srgbClr val="0081AD"/>
                </a:solidFill>
                <a:latin typeface="Times-Roman"/>
              </a:rPr>
              <a:t>Figure 13.1 </a:t>
            </a:r>
            <a:r>
              <a:rPr lang="en-GB" sz="1600" dirty="0">
                <a:solidFill>
                  <a:srgbClr val="000000"/>
                </a:solidFill>
                <a:latin typeface="Times-Roman"/>
              </a:rPr>
              <a:t>depicts a standard template designed by a BI team for a product marketing group.</a:t>
            </a:r>
          </a:p>
          <a:p>
            <a:r>
              <a:rPr lang="en-GB" sz="1600" dirty="0">
                <a:solidFill>
                  <a:srgbClr val="00B050"/>
                </a:solidFill>
                <a:latin typeface="Times-Roman"/>
              </a:rPr>
              <a:t>Design elements that are standardized in this example include</a:t>
            </a:r>
            <a:r>
              <a:rPr lang="en-GB" sz="1600" dirty="0" smtClean="0">
                <a:solidFill>
                  <a:srgbClr val="000000"/>
                </a:solidFill>
                <a:latin typeface="Times-Roman"/>
              </a:rPr>
              <a:t>:</a:t>
            </a:r>
          </a:p>
          <a:p>
            <a:pPr marL="285750" indent="-285750">
              <a:buFont typeface="Calibri" panose="020F0502020204030204" pitchFamily="34" charset="0"/>
              <a:buChar char="₋"/>
            </a:pPr>
            <a:r>
              <a:rPr lang="en-GB" dirty="0"/>
              <a:t>Filters located on the upper left corner of the display.</a:t>
            </a:r>
          </a:p>
          <a:p>
            <a:pPr marL="285750" indent="-285750">
              <a:buFont typeface="Calibri" panose="020F0502020204030204" pitchFamily="34" charset="0"/>
              <a:buChar char="₋"/>
            </a:pPr>
            <a:r>
              <a:rPr lang="en-GB" dirty="0" smtClean="0"/>
              <a:t>Comparison </a:t>
            </a:r>
            <a:r>
              <a:rPr lang="en-GB" dirty="0"/>
              <a:t>and contribution analysis presented in two left-hand quadrants. D</a:t>
            </a:r>
            <a:r>
              <a:rPr lang="en-GB" dirty="0" smtClean="0"/>
              <a:t>ata </a:t>
            </a:r>
            <a:r>
              <a:rPr lang="en-GB" dirty="0"/>
              <a:t>is </a:t>
            </a:r>
            <a:r>
              <a:rPr lang="en-GB" dirty="0" smtClean="0"/>
              <a:t>aggregated and </a:t>
            </a:r>
            <a:r>
              <a:rPr lang="en-GB" dirty="0"/>
              <a:t>drillable when there is a dimensional hierarchy.</a:t>
            </a:r>
          </a:p>
          <a:p>
            <a:pPr marL="285750" indent="-285750">
              <a:buFont typeface="Calibri" panose="020F0502020204030204" pitchFamily="34" charset="0"/>
              <a:buChar char="₋"/>
            </a:pPr>
            <a:r>
              <a:rPr lang="en-GB" dirty="0" smtClean="0"/>
              <a:t>Trending </a:t>
            </a:r>
            <a:r>
              <a:rPr lang="en-GB" dirty="0"/>
              <a:t>analysis presented as a line chart in the upper right quadrant.</a:t>
            </a:r>
          </a:p>
          <a:p>
            <a:pPr marL="285750" indent="-285750">
              <a:buFont typeface="Calibri" panose="020F0502020204030204" pitchFamily="34" charset="0"/>
              <a:buChar char="₋"/>
            </a:pPr>
            <a:r>
              <a:rPr lang="en-GB" dirty="0" smtClean="0"/>
              <a:t>Sales </a:t>
            </a:r>
            <a:r>
              <a:rPr lang="en-GB" dirty="0"/>
              <a:t>data presented in tabular form in the lower right quadrant.</a:t>
            </a:r>
            <a:endParaRPr lang="en-GB" sz="1600" dirty="0"/>
          </a:p>
        </p:txBody>
      </p:sp>
    </p:spTree>
    <p:extLst>
      <p:ext uri="{BB962C8B-B14F-4D97-AF65-F5344CB8AC3E}">
        <p14:creationId xmlns:p14="http://schemas.microsoft.com/office/powerpoint/2010/main" val="17335726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Best Practice for BI Design Layout</a:t>
            </a:r>
            <a:r>
              <a:rPr lang="en-US" b="1" dirty="0" smtClean="0"/>
              <a:t/>
            </a:r>
            <a:br>
              <a:rPr lang="en-US" b="1" dirty="0" smtClean="0"/>
            </a:br>
            <a:r>
              <a:rPr lang="en-US" sz="3200" b="1" dirty="0">
                <a:solidFill>
                  <a:schemeClr val="accent2">
                    <a:lumMod val="75000"/>
                  </a:schemeClr>
                </a:solidFill>
              </a:rPr>
              <a:t>Design </a:t>
            </a:r>
            <a:r>
              <a:rPr lang="en-US" sz="3200" b="1" dirty="0" smtClean="0">
                <a:solidFill>
                  <a:schemeClr val="accent2">
                    <a:lumMod val="75000"/>
                  </a:schemeClr>
                </a:solidFill>
              </a:rPr>
              <a:t>Layout (Cont.)</a:t>
            </a:r>
            <a:endParaRPr lang="en-US" b="1" dirty="0">
              <a:solidFill>
                <a:schemeClr val="accent2">
                  <a:lumMod val="75000"/>
                </a:schemeClr>
              </a:solidFill>
            </a:endParaRPr>
          </a:p>
        </p:txBody>
      </p:sp>
      <p:sp>
        <p:nvSpPr>
          <p:cNvPr id="7" name="Content Placeholder 5">
            <a:extLst>
              <a:ext uri="{FF2B5EF4-FFF2-40B4-BE49-F238E27FC236}">
                <a16:creationId xmlns:a16="http://schemas.microsoft.com/office/drawing/2014/main" id="{D151B174-4662-5A4F-F2AC-9A2D2E754890}"/>
              </a:ext>
            </a:extLst>
          </p:cNvPr>
          <p:cNvSpPr>
            <a:spLocks noGrp="1"/>
          </p:cNvSpPr>
          <p:nvPr>
            <p:ph idx="1"/>
          </p:nvPr>
        </p:nvSpPr>
        <p:spPr>
          <a:xfrm>
            <a:off x="838200" y="1882775"/>
            <a:ext cx="10515600" cy="4351338"/>
          </a:xfrm>
        </p:spPr>
        <p:txBody>
          <a:bodyPr>
            <a:noAutofit/>
          </a:bodyPr>
          <a:lstStyle/>
          <a:p>
            <a:pPr marL="0" indent="0">
              <a:lnSpc>
                <a:spcPct val="150000"/>
              </a:lnSpc>
              <a:buNone/>
            </a:pPr>
            <a:r>
              <a:rPr lang="en-GB" sz="2000" b="1" dirty="0" smtClean="0">
                <a:solidFill>
                  <a:schemeClr val="accent5">
                    <a:lumMod val="75000"/>
                  </a:schemeClr>
                </a:solidFill>
                <a:latin typeface="Calibri" panose="020F0502020204030204" pitchFamily="34" charset="0"/>
                <a:cs typeface="Arial" panose="020B0604020202020204" pitchFamily="34" charset="0"/>
              </a:rPr>
              <a:t>Keep </a:t>
            </a:r>
            <a:r>
              <a:rPr lang="en-GB" sz="2000" b="1" dirty="0">
                <a:solidFill>
                  <a:schemeClr val="accent5">
                    <a:lumMod val="75000"/>
                  </a:schemeClr>
                </a:solidFill>
                <a:latin typeface="Calibri" panose="020F0502020204030204" pitchFamily="34" charset="0"/>
                <a:cs typeface="Arial" panose="020B0604020202020204" pitchFamily="34" charset="0"/>
              </a:rPr>
              <a:t>it simple</a:t>
            </a:r>
          </a:p>
          <a:p>
            <a:r>
              <a:rPr lang="en-GB" sz="2000" dirty="0">
                <a:latin typeface="Calibri" panose="020F0502020204030204" pitchFamily="34" charset="0"/>
                <a:cs typeface="Arial" panose="020B0604020202020204" pitchFamily="34" charset="0"/>
              </a:rPr>
              <a:t>There is a temptation to try to cram too much information or too many visual </a:t>
            </a:r>
            <a:r>
              <a:rPr lang="en-GB" sz="2000" dirty="0" smtClean="0">
                <a:latin typeface="Calibri" panose="020F0502020204030204" pitchFamily="34" charset="0"/>
                <a:cs typeface="Arial" panose="020B0604020202020204" pitchFamily="34" charset="0"/>
              </a:rPr>
              <a:t>elements onto </a:t>
            </a:r>
            <a:r>
              <a:rPr lang="en-GB" sz="2000" dirty="0">
                <a:latin typeface="Calibri" panose="020F0502020204030204" pitchFamily="34" charset="0"/>
                <a:cs typeface="Arial" panose="020B0604020202020204" pitchFamily="34" charset="0"/>
              </a:rPr>
              <a:t>a BI application’s display</a:t>
            </a:r>
          </a:p>
          <a:p>
            <a:r>
              <a:rPr lang="en-GB" sz="2000" dirty="0" smtClean="0">
                <a:latin typeface="Calibri" panose="020F0502020204030204" pitchFamily="34" charset="0"/>
                <a:cs typeface="Arial" panose="020B0604020202020204" pitchFamily="34" charset="0"/>
              </a:rPr>
              <a:t>Creating </a:t>
            </a:r>
            <a:r>
              <a:rPr lang="en-GB" sz="2000" dirty="0">
                <a:latin typeface="Calibri" panose="020F0502020204030204" pitchFamily="34" charset="0"/>
                <a:cs typeface="Arial" panose="020B0604020202020204" pitchFamily="34" charset="0"/>
              </a:rPr>
              <a:t>too much visual clutter makes it more difficult or </a:t>
            </a:r>
            <a:r>
              <a:rPr lang="en-GB" sz="2000" dirty="0" smtClean="0">
                <a:latin typeface="Calibri" panose="020F0502020204030204" pitchFamily="34" charset="0"/>
                <a:cs typeface="Arial" panose="020B0604020202020204" pitchFamily="34" charset="0"/>
              </a:rPr>
              <a:t>sometimes impossible </a:t>
            </a:r>
            <a:r>
              <a:rPr lang="en-GB" sz="2000" dirty="0">
                <a:latin typeface="Calibri" panose="020F0502020204030204" pitchFamily="34" charset="0"/>
                <a:cs typeface="Arial" panose="020B0604020202020204" pitchFamily="34" charset="0"/>
              </a:rPr>
              <a:t>to work effectively. </a:t>
            </a:r>
            <a:endParaRPr lang="en-GB" sz="2000" dirty="0" smtClean="0">
              <a:latin typeface="Calibri" panose="020F0502020204030204" pitchFamily="34" charset="0"/>
              <a:cs typeface="Arial" panose="020B0604020202020204" pitchFamily="34" charset="0"/>
            </a:endParaRPr>
          </a:p>
          <a:p>
            <a:r>
              <a:rPr lang="en-GB" sz="2000" dirty="0" smtClean="0">
                <a:latin typeface="Calibri" panose="020F0502020204030204" pitchFamily="34" charset="0"/>
                <a:cs typeface="Arial" panose="020B0604020202020204" pitchFamily="34" charset="0"/>
              </a:rPr>
              <a:t>Do </a:t>
            </a:r>
            <a:r>
              <a:rPr lang="en-GB" sz="2000" dirty="0">
                <a:latin typeface="Calibri" panose="020F0502020204030204" pitchFamily="34" charset="0"/>
                <a:cs typeface="Arial" panose="020B0604020202020204" pitchFamily="34" charset="0"/>
              </a:rPr>
              <a:t>not be afraid of white space, as it is not a sign of </a:t>
            </a:r>
            <a:r>
              <a:rPr lang="en-GB" sz="2000" dirty="0" smtClean="0">
                <a:latin typeface="Calibri" panose="020F0502020204030204" pitchFamily="34" charset="0"/>
                <a:cs typeface="Arial" panose="020B0604020202020204" pitchFamily="34" charset="0"/>
              </a:rPr>
              <a:t>weakness; rather</a:t>
            </a:r>
            <a:r>
              <a:rPr lang="en-GB" sz="2000" dirty="0">
                <a:latin typeface="Calibri" panose="020F0502020204030204" pitchFamily="34" charset="0"/>
                <a:cs typeface="Arial" panose="020B0604020202020204" pitchFamily="34" charset="0"/>
              </a:rPr>
              <a:t>, it shows restraint. The term data-ink ratio identifies the relationship between data and </a:t>
            </a:r>
            <a:r>
              <a:rPr lang="en-GB" sz="2000" dirty="0" smtClean="0">
                <a:latin typeface="Calibri" panose="020F0502020204030204" pitchFamily="34" charset="0"/>
                <a:cs typeface="Arial" panose="020B0604020202020204" pitchFamily="34" charset="0"/>
              </a:rPr>
              <a:t>white space</a:t>
            </a:r>
            <a:r>
              <a:rPr lang="en-GB" sz="2000" dirty="0">
                <a:latin typeface="Calibri" panose="020F0502020204030204" pitchFamily="34" charset="0"/>
                <a:cs typeface="Arial" panose="020B0604020202020204" pitchFamily="34" charset="0"/>
              </a:rPr>
              <a:t>. </a:t>
            </a:r>
            <a:endParaRPr lang="en-GB" sz="2000" dirty="0" smtClean="0">
              <a:latin typeface="Calibri" panose="020F0502020204030204" pitchFamily="34" charset="0"/>
              <a:cs typeface="Arial" panose="020B0604020202020204" pitchFamily="34" charset="0"/>
            </a:endParaRPr>
          </a:p>
          <a:p>
            <a:r>
              <a:rPr lang="en-GB" sz="2000" dirty="0" smtClean="0">
                <a:latin typeface="Calibri" panose="020F0502020204030204" pitchFamily="34" charset="0"/>
                <a:cs typeface="Arial" panose="020B0604020202020204" pitchFamily="34" charset="0"/>
              </a:rPr>
              <a:t>Business </a:t>
            </a:r>
            <a:r>
              <a:rPr lang="en-GB" sz="2000" dirty="0">
                <a:latin typeface="Calibri" panose="020F0502020204030204" pitchFamily="34" charset="0"/>
                <a:cs typeface="Arial" panose="020B0604020202020204" pitchFamily="34" charset="0"/>
              </a:rPr>
              <a:t>people should be able to </a:t>
            </a:r>
            <a:r>
              <a:rPr lang="en-GB" sz="2000" b="1" dirty="0">
                <a:latin typeface="Calibri" panose="020F0502020204030204" pitchFamily="34" charset="0"/>
                <a:cs typeface="Arial" panose="020B0604020202020204" pitchFamily="34" charset="0"/>
              </a:rPr>
              <a:t>determine at a glance </a:t>
            </a:r>
            <a:r>
              <a:rPr lang="en-GB" sz="2000" dirty="0">
                <a:latin typeface="Calibri" panose="020F0502020204030204" pitchFamily="34" charset="0"/>
                <a:cs typeface="Arial" panose="020B0604020202020204" pitchFamily="34" charset="0"/>
              </a:rPr>
              <a:t>what elements on the layout they </a:t>
            </a:r>
            <a:r>
              <a:rPr lang="en-GB" sz="2000" dirty="0" smtClean="0">
                <a:latin typeface="Calibri" panose="020F0502020204030204" pitchFamily="34" charset="0"/>
                <a:cs typeface="Arial" panose="020B0604020202020204" pitchFamily="34" charset="0"/>
              </a:rPr>
              <a:t>are going </a:t>
            </a:r>
            <a:r>
              <a:rPr lang="en-GB" sz="2000" dirty="0">
                <a:latin typeface="Calibri" panose="020F0502020204030204" pitchFamily="34" charset="0"/>
                <a:cs typeface="Arial" panose="020B0604020202020204" pitchFamily="34" charset="0"/>
              </a:rPr>
              <a:t>to work with.</a:t>
            </a:r>
            <a:endParaRPr lang="en-US" sz="2000" dirty="0"/>
          </a:p>
        </p:txBody>
      </p:sp>
      <p:sp>
        <p:nvSpPr>
          <p:cNvPr id="3" name="Slide Number Placeholder 2"/>
          <p:cNvSpPr>
            <a:spLocks noGrp="1"/>
          </p:cNvSpPr>
          <p:nvPr>
            <p:ph type="sldNum" sz="quarter" idx="12"/>
          </p:nvPr>
        </p:nvSpPr>
        <p:spPr/>
        <p:txBody>
          <a:bodyPr/>
          <a:lstStyle/>
          <a:p>
            <a:fld id="{DD40C559-0D42-4D76-92B1-8C19F3BDA397}" type="slidenum">
              <a:rPr lang="en-US" smtClean="0"/>
              <a:t>17</a:t>
            </a:fld>
            <a:endParaRPr lang="en-US"/>
          </a:p>
        </p:txBody>
      </p:sp>
    </p:spTree>
    <p:extLst>
      <p:ext uri="{BB962C8B-B14F-4D97-AF65-F5344CB8AC3E}">
        <p14:creationId xmlns:p14="http://schemas.microsoft.com/office/powerpoint/2010/main" val="838259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Best Practice for BI Design Layout</a:t>
            </a:r>
            <a:r>
              <a:rPr lang="en-US" b="1" dirty="0" smtClean="0"/>
              <a:t/>
            </a:r>
            <a:br>
              <a:rPr lang="en-US" b="1" dirty="0" smtClean="0"/>
            </a:br>
            <a:r>
              <a:rPr lang="en-US" sz="3200" b="1" dirty="0">
                <a:solidFill>
                  <a:schemeClr val="accent2">
                    <a:lumMod val="75000"/>
                  </a:schemeClr>
                </a:solidFill>
              </a:rPr>
              <a:t>Design </a:t>
            </a:r>
            <a:r>
              <a:rPr lang="en-US" sz="3200" b="1" dirty="0" smtClean="0">
                <a:solidFill>
                  <a:schemeClr val="accent2">
                    <a:lumMod val="75000"/>
                  </a:schemeClr>
                </a:solidFill>
              </a:rPr>
              <a:t>Layout (Cont.)</a:t>
            </a:r>
            <a:endParaRPr lang="en-US" b="1" dirty="0">
              <a:solidFill>
                <a:schemeClr val="accent2">
                  <a:lumMod val="75000"/>
                </a:schemeClr>
              </a:solidFill>
            </a:endParaRPr>
          </a:p>
        </p:txBody>
      </p:sp>
      <p:sp>
        <p:nvSpPr>
          <p:cNvPr id="7" name="Content Placeholder 5">
            <a:extLst>
              <a:ext uri="{FF2B5EF4-FFF2-40B4-BE49-F238E27FC236}">
                <a16:creationId xmlns:a16="http://schemas.microsoft.com/office/drawing/2014/main" id="{D151B174-4662-5A4F-F2AC-9A2D2E754890}"/>
              </a:ext>
            </a:extLst>
          </p:cNvPr>
          <p:cNvSpPr>
            <a:spLocks noGrp="1"/>
          </p:cNvSpPr>
          <p:nvPr>
            <p:ph idx="1"/>
          </p:nvPr>
        </p:nvSpPr>
        <p:spPr>
          <a:xfrm>
            <a:off x="838200" y="1882775"/>
            <a:ext cx="10515600" cy="4351338"/>
          </a:xfrm>
        </p:spPr>
        <p:txBody>
          <a:bodyPr>
            <a:noAutofit/>
          </a:bodyPr>
          <a:lstStyle/>
          <a:p>
            <a:pPr marL="0" indent="0">
              <a:lnSpc>
                <a:spcPct val="150000"/>
              </a:lnSpc>
              <a:buNone/>
            </a:pPr>
            <a:r>
              <a:rPr lang="en-GB" sz="2000" b="1" dirty="0" smtClean="0">
                <a:solidFill>
                  <a:schemeClr val="accent5">
                    <a:lumMod val="75000"/>
                  </a:schemeClr>
                </a:solidFill>
                <a:latin typeface="Calibri" panose="020F0502020204030204" pitchFamily="34" charset="0"/>
                <a:cs typeface="Arial" panose="020B0604020202020204" pitchFamily="34" charset="0"/>
              </a:rPr>
              <a:t>Location</a:t>
            </a:r>
            <a:r>
              <a:rPr lang="en-GB" sz="2000" b="1" dirty="0">
                <a:solidFill>
                  <a:schemeClr val="accent5">
                    <a:lumMod val="75000"/>
                  </a:schemeClr>
                </a:solidFill>
                <a:latin typeface="Calibri" panose="020F0502020204030204" pitchFamily="34" charset="0"/>
                <a:cs typeface="Arial" panose="020B0604020202020204" pitchFamily="34" charset="0"/>
              </a:rPr>
              <a:t>, location, location</a:t>
            </a:r>
          </a:p>
          <a:p>
            <a:r>
              <a:rPr lang="en-GB" sz="2000" dirty="0" smtClean="0">
                <a:latin typeface="Calibri" panose="020F0502020204030204" pitchFamily="34" charset="0"/>
                <a:cs typeface="Arial" panose="020B0604020202020204" pitchFamily="34" charset="0"/>
              </a:rPr>
              <a:t>Place </a:t>
            </a:r>
            <a:r>
              <a:rPr lang="en-GB" sz="2000" dirty="0">
                <a:latin typeface="Calibri" panose="020F0502020204030204" pitchFamily="34" charset="0"/>
                <a:cs typeface="Arial" panose="020B0604020202020204" pitchFamily="34" charset="0"/>
              </a:rPr>
              <a:t>the most important data at the top of the dashboard, in </a:t>
            </a:r>
            <a:r>
              <a:rPr lang="en-GB" sz="2000" dirty="0" smtClean="0">
                <a:latin typeface="Calibri" panose="020F0502020204030204" pitchFamily="34" charset="0"/>
                <a:cs typeface="Arial" panose="020B0604020202020204" pitchFamily="34" charset="0"/>
              </a:rPr>
              <a:t>particular the </a:t>
            </a:r>
            <a:r>
              <a:rPr lang="en-GB" sz="2000" dirty="0">
                <a:latin typeface="Calibri" panose="020F0502020204030204" pitchFamily="34" charset="0"/>
                <a:cs typeface="Arial" panose="020B0604020202020204" pitchFamily="34" charset="0"/>
              </a:rPr>
              <a:t>upper left-hand corner, which is where a person’s eyes travel first. </a:t>
            </a:r>
            <a:endParaRPr lang="en-GB" sz="2000" dirty="0" smtClean="0">
              <a:latin typeface="Calibri" panose="020F0502020204030204" pitchFamily="34" charset="0"/>
              <a:cs typeface="Arial" panose="020B0604020202020204" pitchFamily="34" charset="0"/>
            </a:endParaRPr>
          </a:p>
          <a:p>
            <a:r>
              <a:rPr lang="en-GB" sz="2000" dirty="0" smtClean="0">
                <a:latin typeface="Calibri" panose="020F0502020204030204" pitchFamily="34" charset="0"/>
                <a:cs typeface="Arial" panose="020B0604020202020204" pitchFamily="34" charset="0"/>
              </a:rPr>
              <a:t>If </a:t>
            </a:r>
            <a:r>
              <a:rPr lang="en-GB" sz="2000" dirty="0">
                <a:latin typeface="Calibri" panose="020F0502020204030204" pitchFamily="34" charset="0"/>
                <a:cs typeface="Arial" panose="020B0604020202020204" pitchFamily="34" charset="0"/>
              </a:rPr>
              <a:t>visualizations </a:t>
            </a:r>
            <a:r>
              <a:rPr lang="en-GB" sz="2000" dirty="0" smtClean="0">
                <a:latin typeface="Calibri" panose="020F0502020204030204" pitchFamily="34" charset="0"/>
                <a:cs typeface="Arial" panose="020B0604020202020204" pitchFamily="34" charset="0"/>
              </a:rPr>
              <a:t>are linked </a:t>
            </a:r>
            <a:r>
              <a:rPr lang="en-GB" sz="2000" dirty="0">
                <a:latin typeface="Calibri" panose="020F0502020204030204" pitchFamily="34" charset="0"/>
                <a:cs typeface="Arial" panose="020B0604020202020204" pitchFamily="34" charset="0"/>
              </a:rPr>
              <a:t>together to support a particular business analysis, then the workflow should be from top </a:t>
            </a:r>
            <a:r>
              <a:rPr lang="en-GB" sz="2000" dirty="0" smtClean="0">
                <a:latin typeface="Calibri" panose="020F0502020204030204" pitchFamily="34" charset="0"/>
                <a:cs typeface="Arial" panose="020B0604020202020204" pitchFamily="34" charset="0"/>
              </a:rPr>
              <a:t>to bottom </a:t>
            </a:r>
            <a:r>
              <a:rPr lang="en-GB" sz="2000" dirty="0">
                <a:latin typeface="Calibri" panose="020F0502020204030204" pitchFamily="34" charset="0"/>
                <a:cs typeface="Arial" panose="020B0604020202020204" pitchFamily="34" charset="0"/>
              </a:rPr>
              <a:t>and from left to right. </a:t>
            </a:r>
            <a:endParaRPr lang="en-GB" sz="2000" dirty="0" smtClean="0">
              <a:latin typeface="Calibri" panose="020F0502020204030204" pitchFamily="34" charset="0"/>
              <a:cs typeface="Arial" panose="020B0604020202020204" pitchFamily="34" charset="0"/>
            </a:endParaRPr>
          </a:p>
          <a:p>
            <a:r>
              <a:rPr lang="en-GB" sz="2000" dirty="0" smtClean="0">
                <a:latin typeface="Calibri" panose="020F0502020204030204" pitchFamily="34" charset="0"/>
                <a:cs typeface="Arial" panose="020B0604020202020204" pitchFamily="34" charset="0"/>
              </a:rPr>
              <a:t>This </a:t>
            </a:r>
            <a:r>
              <a:rPr lang="en-GB" sz="2000" dirty="0">
                <a:latin typeface="Calibri" panose="020F0502020204030204" pitchFamily="34" charset="0"/>
                <a:cs typeface="Arial" panose="020B0604020202020204" pitchFamily="34" charset="0"/>
              </a:rPr>
              <a:t>workflow places the last visualization at the bottom or bottom </a:t>
            </a:r>
            <a:r>
              <a:rPr lang="en-GB" sz="2000" dirty="0" smtClean="0">
                <a:latin typeface="Calibri" panose="020F0502020204030204" pitchFamily="34" charset="0"/>
                <a:cs typeface="Arial" panose="020B0604020202020204" pitchFamily="34" charset="0"/>
              </a:rPr>
              <a:t>right of </a:t>
            </a:r>
            <a:r>
              <a:rPr lang="en-GB" sz="2000" dirty="0">
                <a:latin typeface="Calibri" panose="020F0502020204030204" pitchFamily="34" charset="0"/>
                <a:cs typeface="Arial" panose="020B0604020202020204" pitchFamily="34" charset="0"/>
              </a:rPr>
              <a:t>the layout.</a:t>
            </a:r>
            <a:endParaRPr lang="en-US" sz="2000" dirty="0"/>
          </a:p>
        </p:txBody>
      </p:sp>
      <p:sp>
        <p:nvSpPr>
          <p:cNvPr id="3" name="Slide Number Placeholder 2"/>
          <p:cNvSpPr>
            <a:spLocks noGrp="1"/>
          </p:cNvSpPr>
          <p:nvPr>
            <p:ph type="sldNum" sz="quarter" idx="12"/>
          </p:nvPr>
        </p:nvSpPr>
        <p:spPr/>
        <p:txBody>
          <a:bodyPr/>
          <a:lstStyle/>
          <a:p>
            <a:fld id="{DD40C559-0D42-4D76-92B1-8C19F3BDA397}" type="slidenum">
              <a:rPr lang="en-US" smtClean="0"/>
              <a:t>18</a:t>
            </a:fld>
            <a:endParaRPr lang="en-US"/>
          </a:p>
        </p:txBody>
      </p:sp>
    </p:spTree>
    <p:extLst>
      <p:ext uri="{BB962C8B-B14F-4D97-AF65-F5344CB8AC3E}">
        <p14:creationId xmlns:p14="http://schemas.microsoft.com/office/powerpoint/2010/main" val="32682157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Best Practice for BI Design Layout</a:t>
            </a:r>
            <a:r>
              <a:rPr lang="en-US" b="1" dirty="0" smtClean="0"/>
              <a:t/>
            </a:r>
            <a:br>
              <a:rPr lang="en-US" b="1" dirty="0" smtClean="0"/>
            </a:br>
            <a:r>
              <a:rPr lang="en-US" sz="3200" b="1" dirty="0">
                <a:solidFill>
                  <a:schemeClr val="accent2">
                    <a:lumMod val="75000"/>
                  </a:schemeClr>
                </a:solidFill>
              </a:rPr>
              <a:t>Design </a:t>
            </a:r>
            <a:r>
              <a:rPr lang="en-US" sz="3200" b="1" dirty="0" smtClean="0">
                <a:solidFill>
                  <a:schemeClr val="accent2">
                    <a:lumMod val="75000"/>
                  </a:schemeClr>
                </a:solidFill>
              </a:rPr>
              <a:t>Layout (Cont.)</a:t>
            </a:r>
            <a:endParaRPr lang="en-US" b="1" dirty="0">
              <a:solidFill>
                <a:schemeClr val="accent2">
                  <a:lumMod val="75000"/>
                </a:schemeClr>
              </a:solidFill>
            </a:endParaRPr>
          </a:p>
        </p:txBody>
      </p:sp>
      <p:sp>
        <p:nvSpPr>
          <p:cNvPr id="7" name="Content Placeholder 5">
            <a:extLst>
              <a:ext uri="{FF2B5EF4-FFF2-40B4-BE49-F238E27FC236}">
                <a16:creationId xmlns:a16="http://schemas.microsoft.com/office/drawing/2014/main" id="{D151B174-4662-5A4F-F2AC-9A2D2E754890}"/>
              </a:ext>
            </a:extLst>
          </p:cNvPr>
          <p:cNvSpPr>
            <a:spLocks noGrp="1"/>
          </p:cNvSpPr>
          <p:nvPr>
            <p:ph idx="1"/>
          </p:nvPr>
        </p:nvSpPr>
        <p:spPr>
          <a:xfrm>
            <a:off x="838200" y="1882775"/>
            <a:ext cx="10515600" cy="4351338"/>
          </a:xfrm>
        </p:spPr>
        <p:txBody>
          <a:bodyPr>
            <a:noAutofit/>
          </a:bodyPr>
          <a:lstStyle/>
          <a:p>
            <a:pPr marL="0" indent="0">
              <a:lnSpc>
                <a:spcPct val="150000"/>
              </a:lnSpc>
              <a:buNone/>
            </a:pPr>
            <a:r>
              <a:rPr lang="en-GB" sz="2000" b="1" dirty="0" smtClean="0">
                <a:solidFill>
                  <a:schemeClr val="accent5">
                    <a:lumMod val="75000"/>
                  </a:schemeClr>
                </a:solidFill>
                <a:latin typeface="Calibri" panose="020F0502020204030204" pitchFamily="34" charset="0"/>
                <a:cs typeface="Arial" panose="020B0604020202020204" pitchFamily="34" charset="0"/>
              </a:rPr>
              <a:t>Use </a:t>
            </a:r>
            <a:r>
              <a:rPr lang="en-GB" sz="2000" b="1" dirty="0" err="1">
                <a:solidFill>
                  <a:schemeClr val="accent5">
                    <a:lumMod val="75000"/>
                  </a:schemeClr>
                </a:solidFill>
                <a:latin typeface="Calibri" panose="020F0502020204030204" pitchFamily="34" charset="0"/>
                <a:cs typeface="Arial" panose="020B0604020202020204" pitchFamily="34" charset="0"/>
              </a:rPr>
              <a:t>colors</a:t>
            </a:r>
            <a:r>
              <a:rPr lang="en-GB" sz="2000" b="1" dirty="0">
                <a:solidFill>
                  <a:schemeClr val="accent5">
                    <a:lumMod val="75000"/>
                  </a:schemeClr>
                </a:solidFill>
                <a:latin typeface="Calibri" panose="020F0502020204030204" pitchFamily="34" charset="0"/>
                <a:cs typeface="Arial" panose="020B0604020202020204" pitchFamily="34" charset="0"/>
              </a:rPr>
              <a:t> judiciously</a:t>
            </a:r>
          </a:p>
          <a:p>
            <a:r>
              <a:rPr lang="en-GB" sz="2000" dirty="0" err="1"/>
              <a:t>Colors</a:t>
            </a:r>
            <a:r>
              <a:rPr lang="en-GB" sz="2000" dirty="0"/>
              <a:t> can be used very effectively to enhance the understanding of </a:t>
            </a:r>
            <a:r>
              <a:rPr lang="en-GB" sz="2000" dirty="0" smtClean="0"/>
              <a:t>data, but </a:t>
            </a:r>
            <a:r>
              <a:rPr lang="en-GB" sz="2000" dirty="0"/>
              <a:t>they can also become a distraction or even a hindrance. </a:t>
            </a:r>
            <a:endParaRPr lang="en-GB" sz="2000" dirty="0" smtClean="0"/>
          </a:p>
          <a:p>
            <a:r>
              <a:rPr lang="en-GB" sz="2000" dirty="0" smtClean="0"/>
              <a:t>It </a:t>
            </a:r>
            <a:r>
              <a:rPr lang="en-GB" sz="2000" dirty="0"/>
              <a:t>is very common to encode or </a:t>
            </a:r>
            <a:r>
              <a:rPr lang="en-GB" sz="2000" dirty="0" smtClean="0"/>
              <a:t>associate </a:t>
            </a:r>
            <a:r>
              <a:rPr lang="en-GB" sz="2000" dirty="0" err="1" smtClean="0"/>
              <a:t>colors</a:t>
            </a:r>
            <a:r>
              <a:rPr lang="en-GB" sz="2000" dirty="0" smtClean="0"/>
              <a:t> </a:t>
            </a:r>
            <a:r>
              <a:rPr lang="en-GB" sz="2000" dirty="0"/>
              <a:t>with specific values of something, such as a different </a:t>
            </a:r>
            <a:r>
              <a:rPr lang="en-GB" sz="2000" dirty="0" err="1"/>
              <a:t>color</a:t>
            </a:r>
            <a:r>
              <a:rPr lang="en-GB" sz="2000" dirty="0"/>
              <a:t> for each product category </a:t>
            </a:r>
            <a:r>
              <a:rPr lang="en-GB" sz="2000" dirty="0" smtClean="0"/>
              <a:t>displayed on </a:t>
            </a:r>
            <a:r>
              <a:rPr lang="en-GB" sz="2000" dirty="0"/>
              <a:t>a line chart. </a:t>
            </a:r>
            <a:endParaRPr lang="en-GB" sz="2000" dirty="0" smtClean="0"/>
          </a:p>
          <a:p>
            <a:r>
              <a:rPr lang="en-GB" sz="2000" dirty="0" smtClean="0"/>
              <a:t>In </a:t>
            </a:r>
            <a:r>
              <a:rPr lang="en-GB" sz="2000" dirty="0"/>
              <a:t>addition, making a </a:t>
            </a:r>
            <a:r>
              <a:rPr lang="en-GB" sz="2000" dirty="0" err="1"/>
              <a:t>color</a:t>
            </a:r>
            <a:r>
              <a:rPr lang="en-GB" sz="2000" dirty="0"/>
              <a:t> hue darker or increasing the size of an object on a chart </a:t>
            </a:r>
            <a:r>
              <a:rPr lang="en-GB" sz="2000" dirty="0" smtClean="0"/>
              <a:t>can portray </a:t>
            </a:r>
            <a:r>
              <a:rPr lang="en-GB" sz="2000" dirty="0"/>
              <a:t>increasing values, such as sales or income. </a:t>
            </a:r>
            <a:endParaRPr lang="en-GB" sz="2000" dirty="0" smtClean="0"/>
          </a:p>
          <a:p>
            <a:r>
              <a:rPr lang="en-GB" sz="2000" dirty="0" smtClean="0"/>
              <a:t>Always </a:t>
            </a:r>
            <a:r>
              <a:rPr lang="en-GB" sz="2000" dirty="0"/>
              <a:t>keep in mind that the layout needs to </a:t>
            </a:r>
            <a:r>
              <a:rPr lang="en-GB" sz="2000" dirty="0" smtClean="0"/>
              <a:t>be understandable </a:t>
            </a:r>
            <a:r>
              <a:rPr lang="en-GB" sz="2000" dirty="0"/>
              <a:t>even if only seen in grayscale in order to accommodate people who are </a:t>
            </a:r>
            <a:r>
              <a:rPr lang="en-GB" sz="2000" dirty="0" err="1"/>
              <a:t>color</a:t>
            </a:r>
            <a:r>
              <a:rPr lang="en-GB" sz="2000" dirty="0"/>
              <a:t> blind, </a:t>
            </a:r>
            <a:r>
              <a:rPr lang="en-GB" sz="2000" dirty="0" smtClean="0"/>
              <a:t>or when </a:t>
            </a:r>
            <a:r>
              <a:rPr lang="en-GB" sz="2000" dirty="0"/>
              <a:t>the display has been printed (or saved to a PDF document) without </a:t>
            </a:r>
            <a:r>
              <a:rPr lang="en-GB" sz="2000" dirty="0" err="1"/>
              <a:t>color</a:t>
            </a:r>
            <a:r>
              <a:rPr lang="en-GB" sz="2000" dirty="0"/>
              <a:t>.</a:t>
            </a:r>
            <a:endParaRPr lang="en-US" sz="2000" dirty="0"/>
          </a:p>
        </p:txBody>
      </p:sp>
      <p:sp>
        <p:nvSpPr>
          <p:cNvPr id="3" name="Slide Number Placeholder 2"/>
          <p:cNvSpPr>
            <a:spLocks noGrp="1"/>
          </p:cNvSpPr>
          <p:nvPr>
            <p:ph type="sldNum" sz="quarter" idx="12"/>
          </p:nvPr>
        </p:nvSpPr>
        <p:spPr/>
        <p:txBody>
          <a:bodyPr/>
          <a:lstStyle/>
          <a:p>
            <a:fld id="{DD40C559-0D42-4D76-92B1-8C19F3BDA397}" type="slidenum">
              <a:rPr lang="en-US" smtClean="0"/>
              <a:t>19</a:t>
            </a:fld>
            <a:endParaRPr lang="en-US"/>
          </a:p>
        </p:txBody>
      </p:sp>
    </p:spTree>
    <p:extLst>
      <p:ext uri="{BB962C8B-B14F-4D97-AF65-F5344CB8AC3E}">
        <p14:creationId xmlns:p14="http://schemas.microsoft.com/office/powerpoint/2010/main" val="21612747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Intelligence Guidebook – From Data Integration to Analytics</a:t>
            </a:r>
          </a:p>
        </p:txBody>
      </p:sp>
      <p:sp>
        <p:nvSpPr>
          <p:cNvPr id="4" name="Rectangle 1"/>
          <p:cNvSpPr>
            <a:spLocks noGrp="1" noChangeArrowheads="1"/>
          </p:cNvSpPr>
          <p:nvPr>
            <p:ph idx="1"/>
          </p:nvPr>
        </p:nvSpPr>
        <p:spPr bwMode="auto">
          <a:xfrm>
            <a:off x="978243" y="2996271"/>
            <a:ext cx="650995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November 2014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Imprint: Morgan Kaufmann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Print Book ISBN : 9780124114616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eBook ISBN : 9780124115286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9105" y="1478177"/>
            <a:ext cx="4025199" cy="4947336"/>
          </a:xfrm>
          <a:prstGeom prst="rect">
            <a:avLst/>
          </a:prstGeom>
        </p:spPr>
      </p:pic>
      <p:sp>
        <p:nvSpPr>
          <p:cNvPr id="6" name="TextBox 5"/>
          <p:cNvSpPr txBox="1"/>
          <p:nvPr/>
        </p:nvSpPr>
        <p:spPr>
          <a:xfrm>
            <a:off x="914400" y="2339546"/>
            <a:ext cx="4226011" cy="584775"/>
          </a:xfrm>
          <a:prstGeom prst="rect">
            <a:avLst/>
          </a:prstGeom>
          <a:noFill/>
        </p:spPr>
        <p:txBody>
          <a:bodyPr wrap="square" rtlCol="0">
            <a:spAutoFit/>
          </a:bodyPr>
          <a:lstStyle/>
          <a:p>
            <a:r>
              <a:rPr lang="en-US" sz="3200" dirty="0"/>
              <a:t>www.biguidebook.com</a:t>
            </a:r>
          </a:p>
        </p:txBody>
      </p:sp>
      <p:sp>
        <p:nvSpPr>
          <p:cNvPr id="3" name="Slide Number Placeholder 2"/>
          <p:cNvSpPr>
            <a:spLocks noGrp="1"/>
          </p:cNvSpPr>
          <p:nvPr>
            <p:ph type="sldNum" sz="quarter" idx="12"/>
          </p:nvPr>
        </p:nvSpPr>
        <p:spPr/>
        <p:txBody>
          <a:bodyPr/>
          <a:lstStyle/>
          <a:p>
            <a:fld id="{DD40C559-0D42-4D76-92B1-8C19F3BDA397}" type="slidenum">
              <a:rPr lang="en-US" smtClean="0"/>
              <a:t>2</a:t>
            </a:fld>
            <a:endParaRPr lang="en-US"/>
          </a:p>
        </p:txBody>
      </p:sp>
    </p:spTree>
    <p:extLst>
      <p:ext uri="{BB962C8B-B14F-4D97-AF65-F5344CB8AC3E}">
        <p14:creationId xmlns:p14="http://schemas.microsoft.com/office/powerpoint/2010/main" val="32340387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Best Practice for BI Design Layout</a:t>
            </a:r>
            <a:r>
              <a:rPr lang="en-US" b="1" dirty="0" smtClean="0"/>
              <a:t/>
            </a:r>
            <a:br>
              <a:rPr lang="en-US" b="1" dirty="0" smtClean="0"/>
            </a:br>
            <a:r>
              <a:rPr lang="en-US" sz="3200" b="1" dirty="0">
                <a:solidFill>
                  <a:schemeClr val="accent2">
                    <a:lumMod val="75000"/>
                  </a:schemeClr>
                </a:solidFill>
              </a:rPr>
              <a:t>Design </a:t>
            </a:r>
            <a:r>
              <a:rPr lang="en-US" sz="3200" b="1" dirty="0" smtClean="0">
                <a:solidFill>
                  <a:schemeClr val="accent2">
                    <a:lumMod val="75000"/>
                  </a:schemeClr>
                </a:solidFill>
              </a:rPr>
              <a:t>Layout (Cont.)</a:t>
            </a:r>
            <a:endParaRPr lang="en-US" b="1" dirty="0">
              <a:solidFill>
                <a:schemeClr val="accent2">
                  <a:lumMod val="75000"/>
                </a:schemeClr>
              </a:solidFill>
            </a:endParaRPr>
          </a:p>
        </p:txBody>
      </p:sp>
      <p:sp>
        <p:nvSpPr>
          <p:cNvPr id="7" name="Content Placeholder 5">
            <a:extLst>
              <a:ext uri="{FF2B5EF4-FFF2-40B4-BE49-F238E27FC236}">
                <a16:creationId xmlns:a16="http://schemas.microsoft.com/office/drawing/2014/main" id="{D151B174-4662-5A4F-F2AC-9A2D2E754890}"/>
              </a:ext>
            </a:extLst>
          </p:cNvPr>
          <p:cNvSpPr>
            <a:spLocks noGrp="1"/>
          </p:cNvSpPr>
          <p:nvPr>
            <p:ph idx="1"/>
          </p:nvPr>
        </p:nvSpPr>
        <p:spPr>
          <a:xfrm>
            <a:off x="731520" y="1690688"/>
            <a:ext cx="10515600" cy="4351338"/>
          </a:xfrm>
        </p:spPr>
        <p:txBody>
          <a:bodyPr>
            <a:noAutofit/>
          </a:bodyPr>
          <a:lstStyle/>
          <a:p>
            <a:pPr marL="0" indent="0">
              <a:lnSpc>
                <a:spcPct val="150000"/>
              </a:lnSpc>
              <a:buNone/>
            </a:pPr>
            <a:r>
              <a:rPr lang="en-GB" sz="2000" b="1" dirty="0" smtClean="0">
                <a:solidFill>
                  <a:schemeClr val="accent5">
                    <a:lumMod val="75000"/>
                  </a:schemeClr>
                </a:solidFill>
                <a:cs typeface="Arial" panose="020B0604020202020204" pitchFamily="34" charset="0"/>
              </a:rPr>
              <a:t>Use </a:t>
            </a:r>
            <a:r>
              <a:rPr lang="en-GB" sz="2000" b="1" dirty="0" err="1">
                <a:solidFill>
                  <a:schemeClr val="accent5">
                    <a:lumMod val="75000"/>
                  </a:schemeClr>
                </a:solidFill>
                <a:cs typeface="Arial" panose="020B0604020202020204" pitchFamily="34" charset="0"/>
              </a:rPr>
              <a:t>colors</a:t>
            </a:r>
            <a:r>
              <a:rPr lang="en-GB" sz="2000" b="1" dirty="0">
                <a:solidFill>
                  <a:schemeClr val="accent5">
                    <a:lumMod val="75000"/>
                  </a:schemeClr>
                </a:solidFill>
                <a:cs typeface="Arial" panose="020B0604020202020204" pitchFamily="34" charset="0"/>
              </a:rPr>
              <a:t> </a:t>
            </a:r>
            <a:r>
              <a:rPr lang="en-GB" sz="2000" b="1" dirty="0" smtClean="0">
                <a:solidFill>
                  <a:schemeClr val="accent5">
                    <a:lumMod val="75000"/>
                  </a:schemeClr>
                </a:solidFill>
                <a:cs typeface="Arial" panose="020B0604020202020204" pitchFamily="34" charset="0"/>
              </a:rPr>
              <a:t>judiciously (Cont</a:t>
            </a:r>
            <a:r>
              <a:rPr lang="en-GB" sz="1800" b="1" dirty="0" smtClean="0">
                <a:solidFill>
                  <a:schemeClr val="accent5">
                    <a:lumMod val="75000"/>
                  </a:schemeClr>
                </a:solidFill>
                <a:cs typeface="Arial" panose="020B0604020202020204" pitchFamily="34" charset="0"/>
              </a:rPr>
              <a:t>.)</a:t>
            </a:r>
            <a:endParaRPr lang="en-GB" sz="1800" b="1" dirty="0">
              <a:solidFill>
                <a:schemeClr val="accent5">
                  <a:lumMod val="75000"/>
                </a:schemeClr>
              </a:solidFill>
              <a:cs typeface="Arial" panose="020B0604020202020204" pitchFamily="34" charset="0"/>
            </a:endParaRPr>
          </a:p>
          <a:p>
            <a:pPr marL="0" indent="0">
              <a:buNone/>
            </a:pPr>
            <a:r>
              <a:rPr lang="en-GB" sz="1800" dirty="0"/>
              <a:t>There are </a:t>
            </a:r>
            <a:r>
              <a:rPr lang="en-GB" sz="1800" dirty="0" smtClean="0"/>
              <a:t>several guidelines</a:t>
            </a:r>
            <a:r>
              <a:rPr lang="en-GB" sz="1800" dirty="0"/>
              <a:t>:</a:t>
            </a:r>
          </a:p>
          <a:p>
            <a:pPr marL="441325" indent="-441325">
              <a:buFont typeface="Wingdings" panose="05000000000000000000" pitchFamily="2" charset="2"/>
              <a:buChar char="ü"/>
            </a:pPr>
            <a:r>
              <a:rPr lang="en-GB" sz="1800" b="1" dirty="0" smtClean="0"/>
              <a:t>Use </a:t>
            </a:r>
            <a:r>
              <a:rPr lang="en-GB" sz="1800" b="1" dirty="0"/>
              <a:t>a limited number of </a:t>
            </a:r>
            <a:r>
              <a:rPr lang="en-GB" sz="1800" b="1" dirty="0" err="1"/>
              <a:t>colors</a:t>
            </a:r>
            <a:r>
              <a:rPr lang="en-GB" sz="1800" dirty="0"/>
              <a:t>, as too many </a:t>
            </a:r>
            <a:r>
              <a:rPr lang="en-GB" sz="1800" dirty="0" err="1"/>
              <a:t>colors</a:t>
            </a:r>
            <a:r>
              <a:rPr lang="en-GB" sz="1800" dirty="0"/>
              <a:t> makes it impossible to discern how </a:t>
            </a:r>
            <a:r>
              <a:rPr lang="en-GB" sz="1800" dirty="0" smtClean="0"/>
              <a:t>the data </a:t>
            </a:r>
            <a:r>
              <a:rPr lang="en-GB" sz="1800" dirty="0"/>
              <a:t>has been encoded. Also limit the number of </a:t>
            </a:r>
            <a:r>
              <a:rPr lang="en-GB" sz="1800" dirty="0" err="1"/>
              <a:t>color</a:t>
            </a:r>
            <a:r>
              <a:rPr lang="en-GB" sz="1800" dirty="0"/>
              <a:t> palettes in the layout to no more </a:t>
            </a:r>
            <a:r>
              <a:rPr lang="en-GB" sz="1800" dirty="0" smtClean="0"/>
              <a:t>than two</a:t>
            </a:r>
            <a:r>
              <a:rPr lang="en-GB" sz="1800" dirty="0"/>
              <a:t>.</a:t>
            </a:r>
          </a:p>
          <a:p>
            <a:pPr marL="441325" indent="-441325">
              <a:buFont typeface="Wingdings" panose="05000000000000000000" pitchFamily="2" charset="2"/>
              <a:buChar char="ü"/>
            </a:pPr>
            <a:r>
              <a:rPr lang="en-GB" sz="1800" b="1" dirty="0" err="1" smtClean="0"/>
              <a:t>Color</a:t>
            </a:r>
            <a:r>
              <a:rPr lang="en-GB" sz="1800" b="1" dirty="0" smtClean="0"/>
              <a:t> </a:t>
            </a:r>
            <a:r>
              <a:rPr lang="en-GB" sz="1800" b="1" dirty="0"/>
              <a:t>gradients are effective in displaying differences in measures’ sizes or rankings</a:t>
            </a:r>
            <a:r>
              <a:rPr lang="en-GB" sz="1800" dirty="0"/>
              <a:t>. </a:t>
            </a:r>
            <a:r>
              <a:rPr lang="en-GB" sz="1800" dirty="0" smtClean="0"/>
              <a:t>This technique </a:t>
            </a:r>
            <a:r>
              <a:rPr lang="en-GB" sz="1800" dirty="0"/>
              <a:t>can reduce the total number of visualizations necessary to convey information and </a:t>
            </a:r>
            <a:r>
              <a:rPr lang="en-GB" sz="1800" dirty="0" smtClean="0"/>
              <a:t>can also </a:t>
            </a:r>
            <a:r>
              <a:rPr lang="en-GB" sz="1800" dirty="0"/>
              <a:t>reduce the number of </a:t>
            </a:r>
            <a:r>
              <a:rPr lang="en-GB" sz="1800" dirty="0" err="1"/>
              <a:t>colors</a:t>
            </a:r>
            <a:r>
              <a:rPr lang="en-GB" sz="1800" dirty="0"/>
              <a:t> </a:t>
            </a:r>
            <a:r>
              <a:rPr lang="en-GB" sz="1800" dirty="0" smtClean="0"/>
              <a:t>needed.</a:t>
            </a:r>
          </a:p>
          <a:p>
            <a:pPr marL="441325" indent="-441325">
              <a:buFont typeface="Wingdings" panose="05000000000000000000" pitchFamily="2" charset="2"/>
              <a:buChar char="ü"/>
            </a:pPr>
            <a:r>
              <a:rPr lang="en-GB" sz="1800" b="1" dirty="0" smtClean="0"/>
              <a:t>Use </a:t>
            </a:r>
            <a:r>
              <a:rPr lang="en-GB" sz="1800" b="1" dirty="0"/>
              <a:t>contrasting </a:t>
            </a:r>
            <a:r>
              <a:rPr lang="en-GB" sz="1800" b="1" dirty="0" err="1"/>
              <a:t>colors</a:t>
            </a:r>
            <a:r>
              <a:rPr lang="en-GB" sz="1800" b="1" dirty="0"/>
              <a:t> rather than </a:t>
            </a:r>
            <a:r>
              <a:rPr lang="en-GB" sz="1800" b="1" dirty="0" err="1"/>
              <a:t>colors</a:t>
            </a:r>
            <a:r>
              <a:rPr lang="en-GB" sz="1800" b="1" dirty="0"/>
              <a:t> with slightly different hues</a:t>
            </a:r>
            <a:r>
              <a:rPr lang="en-GB" sz="1800" dirty="0"/>
              <a:t>, as it will be difficult </a:t>
            </a:r>
            <a:r>
              <a:rPr lang="en-GB" sz="1800" dirty="0" smtClean="0"/>
              <a:t>to distinguish </a:t>
            </a:r>
            <a:r>
              <a:rPr lang="en-GB" sz="1800" dirty="0"/>
              <a:t>between the </a:t>
            </a:r>
            <a:r>
              <a:rPr lang="en-GB" sz="1800" dirty="0" err="1" smtClean="0"/>
              <a:t>colors</a:t>
            </a:r>
            <a:r>
              <a:rPr lang="en-GB" sz="1800" dirty="0" smtClean="0"/>
              <a:t>.</a:t>
            </a:r>
          </a:p>
          <a:p>
            <a:pPr marL="441325" indent="-441325">
              <a:buFont typeface="Wingdings" panose="05000000000000000000" pitchFamily="2" charset="2"/>
              <a:buChar char="ü"/>
            </a:pPr>
            <a:r>
              <a:rPr lang="en-GB" sz="1800" b="1" dirty="0" err="1" smtClean="0"/>
              <a:t>Color</a:t>
            </a:r>
            <a:r>
              <a:rPr lang="en-GB" sz="1800" b="1" dirty="0" smtClean="0"/>
              <a:t> </a:t>
            </a:r>
            <a:r>
              <a:rPr lang="en-GB" sz="1800" b="1" dirty="0"/>
              <a:t>schemes should represent distinct things on the single display</a:t>
            </a:r>
            <a:r>
              <a:rPr lang="en-GB" sz="1800" dirty="0"/>
              <a:t>. Overlapping </a:t>
            </a:r>
            <a:r>
              <a:rPr lang="en-GB" sz="1800" dirty="0" err="1"/>
              <a:t>color</a:t>
            </a:r>
            <a:r>
              <a:rPr lang="en-GB" sz="1800" dirty="0"/>
              <a:t> </a:t>
            </a:r>
            <a:r>
              <a:rPr lang="en-GB" sz="1800" dirty="0" smtClean="0"/>
              <a:t>schemes on </a:t>
            </a:r>
            <a:r>
              <a:rPr lang="en-GB" sz="1800" dirty="0"/>
              <a:t>different views creates confusion because the same </a:t>
            </a:r>
            <a:r>
              <a:rPr lang="en-GB" sz="1800" dirty="0" err="1"/>
              <a:t>color</a:t>
            </a:r>
            <a:r>
              <a:rPr lang="en-GB" sz="1800" dirty="0"/>
              <a:t> is used to represent two </a:t>
            </a:r>
            <a:r>
              <a:rPr lang="en-GB" sz="1800" dirty="0" smtClean="0"/>
              <a:t>different things</a:t>
            </a:r>
            <a:r>
              <a:rPr lang="en-GB" sz="1800" dirty="0"/>
              <a:t>.</a:t>
            </a:r>
          </a:p>
          <a:p>
            <a:pPr marL="441325" indent="-441325">
              <a:buFont typeface="Wingdings" panose="05000000000000000000" pitchFamily="2" charset="2"/>
              <a:buChar char="ü"/>
            </a:pPr>
            <a:r>
              <a:rPr lang="en-GB" sz="1800" b="1" dirty="0" smtClean="0"/>
              <a:t>Use </a:t>
            </a:r>
            <a:r>
              <a:rPr lang="en-GB" sz="1800" b="1" dirty="0" err="1"/>
              <a:t>colors</a:t>
            </a:r>
            <a:r>
              <a:rPr lang="en-GB" sz="1800" b="1" dirty="0"/>
              <a:t> conventionally whenever possible</a:t>
            </a:r>
            <a:r>
              <a:rPr lang="en-GB" sz="1800" dirty="0"/>
              <a:t>. </a:t>
            </a:r>
            <a:r>
              <a:rPr lang="en-GB" sz="1800" dirty="0">
                <a:solidFill>
                  <a:srgbClr val="0070C0"/>
                </a:solidFill>
              </a:rPr>
              <a:t>The best example </a:t>
            </a:r>
            <a:r>
              <a:rPr lang="en-GB" sz="1800" dirty="0"/>
              <a:t>is to use the </a:t>
            </a:r>
            <a:r>
              <a:rPr lang="en-GB" sz="1800" b="1" dirty="0" err="1">
                <a:solidFill>
                  <a:srgbClr val="00B050"/>
                </a:solidFill>
              </a:rPr>
              <a:t>color</a:t>
            </a:r>
            <a:r>
              <a:rPr lang="en-GB" sz="1800" b="1" dirty="0">
                <a:solidFill>
                  <a:srgbClr val="00B050"/>
                </a:solidFill>
              </a:rPr>
              <a:t> green </a:t>
            </a:r>
            <a:r>
              <a:rPr lang="en-GB" sz="1800" dirty="0" smtClean="0">
                <a:solidFill>
                  <a:srgbClr val="00B050"/>
                </a:solidFill>
              </a:rPr>
              <a:t>for positive </a:t>
            </a:r>
            <a:r>
              <a:rPr lang="en-GB" sz="1800" dirty="0">
                <a:solidFill>
                  <a:srgbClr val="00B050"/>
                </a:solidFill>
              </a:rPr>
              <a:t>values</a:t>
            </a:r>
            <a:r>
              <a:rPr lang="en-GB" sz="1800" dirty="0"/>
              <a:t> such as business profits and the </a:t>
            </a:r>
            <a:r>
              <a:rPr lang="en-GB" sz="1800" b="1" dirty="0" err="1">
                <a:solidFill>
                  <a:srgbClr val="FF0000"/>
                </a:solidFill>
              </a:rPr>
              <a:t>color</a:t>
            </a:r>
            <a:r>
              <a:rPr lang="en-GB" sz="1800" b="1" dirty="0">
                <a:solidFill>
                  <a:srgbClr val="FF0000"/>
                </a:solidFill>
              </a:rPr>
              <a:t> red for negative values </a:t>
            </a:r>
            <a:r>
              <a:rPr lang="en-GB" sz="1800" dirty="0"/>
              <a:t>such as </a:t>
            </a:r>
            <a:r>
              <a:rPr lang="en-GB" sz="1800" dirty="0" smtClean="0"/>
              <a:t>business losses</a:t>
            </a:r>
            <a:r>
              <a:rPr lang="en-GB" sz="1800" dirty="0"/>
              <a:t>. </a:t>
            </a:r>
            <a:r>
              <a:rPr lang="en-GB" sz="1800" dirty="0" smtClean="0"/>
              <a:t>This enables </a:t>
            </a:r>
            <a:r>
              <a:rPr lang="en-GB" sz="1800" dirty="0"/>
              <a:t>the business person to mentally encode the visualization without the need </a:t>
            </a:r>
            <a:r>
              <a:rPr lang="en-GB" sz="1800" dirty="0" smtClean="0"/>
              <a:t>for any </a:t>
            </a:r>
            <a:r>
              <a:rPr lang="en-GB" sz="1800" dirty="0"/>
              <a:t>legend or other visual cue.</a:t>
            </a:r>
            <a:endParaRPr lang="en-US" sz="1800" dirty="0"/>
          </a:p>
        </p:txBody>
      </p:sp>
      <p:sp>
        <p:nvSpPr>
          <p:cNvPr id="3" name="Slide Number Placeholder 2"/>
          <p:cNvSpPr>
            <a:spLocks noGrp="1"/>
          </p:cNvSpPr>
          <p:nvPr>
            <p:ph type="sldNum" sz="quarter" idx="12"/>
          </p:nvPr>
        </p:nvSpPr>
        <p:spPr/>
        <p:txBody>
          <a:bodyPr/>
          <a:lstStyle/>
          <a:p>
            <a:fld id="{DD40C559-0D42-4D76-92B1-8C19F3BDA397}" type="slidenum">
              <a:rPr lang="en-US" smtClean="0"/>
              <a:t>20</a:t>
            </a:fld>
            <a:endParaRPr lang="en-US"/>
          </a:p>
        </p:txBody>
      </p:sp>
    </p:spTree>
    <p:extLst>
      <p:ext uri="{BB962C8B-B14F-4D97-AF65-F5344CB8AC3E}">
        <p14:creationId xmlns:p14="http://schemas.microsoft.com/office/powerpoint/2010/main" val="17462009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Best Practice for BI Design Layout</a:t>
            </a:r>
            <a:r>
              <a:rPr lang="en-US" b="1" dirty="0" smtClean="0"/>
              <a:t/>
            </a:r>
            <a:br>
              <a:rPr lang="en-US" b="1" dirty="0" smtClean="0"/>
            </a:br>
            <a:r>
              <a:rPr lang="en-US" sz="3200" b="1" dirty="0">
                <a:solidFill>
                  <a:schemeClr val="accent2">
                    <a:lumMod val="75000"/>
                  </a:schemeClr>
                </a:solidFill>
              </a:rPr>
              <a:t>Design </a:t>
            </a:r>
            <a:r>
              <a:rPr lang="en-US" sz="3200" b="1" dirty="0" smtClean="0">
                <a:solidFill>
                  <a:schemeClr val="accent2">
                    <a:lumMod val="75000"/>
                  </a:schemeClr>
                </a:solidFill>
              </a:rPr>
              <a:t>Layout (Cont.)</a:t>
            </a:r>
            <a:endParaRPr lang="en-US" b="1" dirty="0">
              <a:solidFill>
                <a:schemeClr val="accent2">
                  <a:lumMod val="75000"/>
                </a:schemeClr>
              </a:solidFill>
            </a:endParaRPr>
          </a:p>
        </p:txBody>
      </p:sp>
      <p:sp>
        <p:nvSpPr>
          <p:cNvPr id="7" name="Content Placeholder 5">
            <a:extLst>
              <a:ext uri="{FF2B5EF4-FFF2-40B4-BE49-F238E27FC236}">
                <a16:creationId xmlns:a16="http://schemas.microsoft.com/office/drawing/2014/main" id="{D151B174-4662-5A4F-F2AC-9A2D2E754890}"/>
              </a:ext>
            </a:extLst>
          </p:cNvPr>
          <p:cNvSpPr>
            <a:spLocks noGrp="1"/>
          </p:cNvSpPr>
          <p:nvPr>
            <p:ph idx="1"/>
          </p:nvPr>
        </p:nvSpPr>
        <p:spPr>
          <a:xfrm>
            <a:off x="685800" y="1690688"/>
            <a:ext cx="10515600" cy="4351338"/>
          </a:xfrm>
        </p:spPr>
        <p:txBody>
          <a:bodyPr>
            <a:noAutofit/>
          </a:bodyPr>
          <a:lstStyle/>
          <a:p>
            <a:pPr marL="0" indent="0">
              <a:lnSpc>
                <a:spcPct val="150000"/>
              </a:lnSpc>
              <a:buNone/>
            </a:pPr>
            <a:r>
              <a:rPr lang="en-GB" sz="2000" b="1" dirty="0" smtClean="0">
                <a:solidFill>
                  <a:schemeClr val="accent5">
                    <a:lumMod val="75000"/>
                  </a:schemeClr>
                </a:solidFill>
                <a:latin typeface="Calibri" panose="020F0502020204030204" pitchFamily="34" charset="0"/>
                <a:cs typeface="Arial" panose="020B0604020202020204" pitchFamily="34" charset="0"/>
              </a:rPr>
              <a:t>It </a:t>
            </a:r>
            <a:r>
              <a:rPr lang="en-GB" sz="2000" b="1" dirty="0">
                <a:solidFill>
                  <a:schemeClr val="accent5">
                    <a:lumMod val="75000"/>
                  </a:schemeClr>
                </a:solidFill>
                <a:latin typeface="Calibri" panose="020F0502020204030204" pitchFamily="34" charset="0"/>
                <a:cs typeface="Arial" panose="020B0604020202020204" pitchFamily="34" charset="0"/>
              </a:rPr>
              <a:t>looked great on my monitor</a:t>
            </a:r>
          </a:p>
          <a:p>
            <a:pPr marL="365125" indent="-365125"/>
            <a:r>
              <a:rPr lang="en-GB" sz="2000" dirty="0"/>
              <a:t>Many data visualization tools enable the dashboard to be </a:t>
            </a:r>
            <a:r>
              <a:rPr lang="en-GB" sz="2000" dirty="0" smtClean="0"/>
              <a:t>designed once </a:t>
            </a:r>
            <a:r>
              <a:rPr lang="en-GB" sz="2000" dirty="0"/>
              <a:t>and deployed on many platforms, such as PC, tablet, and smartphone. </a:t>
            </a:r>
            <a:endParaRPr lang="en-GB" sz="2000" dirty="0" smtClean="0"/>
          </a:p>
          <a:p>
            <a:pPr marL="365125" indent="-365125"/>
            <a:r>
              <a:rPr lang="en-GB" sz="2000" dirty="0" smtClean="0"/>
              <a:t>These </a:t>
            </a:r>
            <a:r>
              <a:rPr lang="en-GB" sz="2000" dirty="0"/>
              <a:t>devices range in </a:t>
            </a:r>
            <a:r>
              <a:rPr lang="en-GB" sz="2000" dirty="0" smtClean="0"/>
              <a:t>size from </a:t>
            </a:r>
            <a:r>
              <a:rPr lang="en-GB" sz="2000" dirty="0"/>
              <a:t>huge wide-screen monitors to handheld phones and will also vary in display quality. </a:t>
            </a:r>
            <a:endParaRPr lang="en-GB" sz="2000" dirty="0" smtClean="0"/>
          </a:p>
          <a:p>
            <a:pPr marL="365125" indent="-365125"/>
            <a:r>
              <a:rPr lang="en-GB" sz="2000" dirty="0" smtClean="0"/>
              <a:t>Dashboards designed </a:t>
            </a:r>
            <a:r>
              <a:rPr lang="en-GB" sz="2000" dirty="0"/>
              <a:t>on a huge wide-screen monitor may look very compelling, but may be too cluttered on </a:t>
            </a:r>
            <a:r>
              <a:rPr lang="en-GB" sz="2000" dirty="0" smtClean="0"/>
              <a:t>the typical </a:t>
            </a:r>
            <a:r>
              <a:rPr lang="en-GB" sz="2000" dirty="0"/>
              <a:t>notebook’s screen and impossible to use on a tablet. </a:t>
            </a:r>
            <a:endParaRPr lang="en-GB" sz="2000" dirty="0" smtClean="0"/>
          </a:p>
          <a:p>
            <a:pPr marL="365125" indent="-365125"/>
            <a:r>
              <a:rPr lang="en-GB" sz="2000" dirty="0">
                <a:solidFill>
                  <a:srgbClr val="0070C0"/>
                </a:solidFill>
              </a:rPr>
              <a:t>If the BI applications are planned to be deployed on multiple platforms, then the developer needs to prototype the layout on each of those platforms from screen size and display quality perspectives. </a:t>
            </a:r>
            <a:endParaRPr lang="en-GB" sz="2000" dirty="0" smtClean="0">
              <a:solidFill>
                <a:srgbClr val="0070C0"/>
              </a:solidFill>
            </a:endParaRPr>
          </a:p>
        </p:txBody>
      </p:sp>
      <p:sp>
        <p:nvSpPr>
          <p:cNvPr id="3" name="Slide Number Placeholder 2"/>
          <p:cNvSpPr>
            <a:spLocks noGrp="1"/>
          </p:cNvSpPr>
          <p:nvPr>
            <p:ph type="sldNum" sz="quarter" idx="12"/>
          </p:nvPr>
        </p:nvSpPr>
        <p:spPr/>
        <p:txBody>
          <a:bodyPr/>
          <a:lstStyle/>
          <a:p>
            <a:fld id="{DD40C559-0D42-4D76-92B1-8C19F3BDA397}" type="slidenum">
              <a:rPr lang="en-US" smtClean="0"/>
              <a:t>21</a:t>
            </a:fld>
            <a:endParaRPr lang="en-US"/>
          </a:p>
        </p:txBody>
      </p:sp>
    </p:spTree>
    <p:extLst>
      <p:ext uri="{BB962C8B-B14F-4D97-AF65-F5344CB8AC3E}">
        <p14:creationId xmlns:p14="http://schemas.microsoft.com/office/powerpoint/2010/main" val="37128212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Best Practice for BI Design Layout</a:t>
            </a:r>
            <a:r>
              <a:rPr lang="en-US" b="1" dirty="0" smtClean="0"/>
              <a:t/>
            </a:r>
            <a:br>
              <a:rPr lang="en-US" b="1" dirty="0" smtClean="0"/>
            </a:br>
            <a:r>
              <a:rPr lang="en-US" sz="3200" b="1" dirty="0">
                <a:solidFill>
                  <a:schemeClr val="accent2">
                    <a:lumMod val="75000"/>
                  </a:schemeClr>
                </a:solidFill>
              </a:rPr>
              <a:t>Design </a:t>
            </a:r>
            <a:r>
              <a:rPr lang="en-US" sz="3200" b="1" dirty="0" smtClean="0">
                <a:solidFill>
                  <a:schemeClr val="accent2">
                    <a:lumMod val="75000"/>
                  </a:schemeClr>
                </a:solidFill>
              </a:rPr>
              <a:t>Layout (Cont.)</a:t>
            </a:r>
            <a:endParaRPr lang="en-US" b="1" dirty="0">
              <a:solidFill>
                <a:schemeClr val="accent2">
                  <a:lumMod val="75000"/>
                </a:schemeClr>
              </a:solidFill>
            </a:endParaRPr>
          </a:p>
        </p:txBody>
      </p:sp>
      <p:sp>
        <p:nvSpPr>
          <p:cNvPr id="7" name="Content Placeholder 5">
            <a:extLst>
              <a:ext uri="{FF2B5EF4-FFF2-40B4-BE49-F238E27FC236}">
                <a16:creationId xmlns:a16="http://schemas.microsoft.com/office/drawing/2014/main" id="{D151B174-4662-5A4F-F2AC-9A2D2E754890}"/>
              </a:ext>
            </a:extLst>
          </p:cNvPr>
          <p:cNvSpPr>
            <a:spLocks noGrp="1"/>
          </p:cNvSpPr>
          <p:nvPr>
            <p:ph idx="1"/>
          </p:nvPr>
        </p:nvSpPr>
        <p:spPr>
          <a:xfrm>
            <a:off x="685800" y="1690688"/>
            <a:ext cx="10515600" cy="4351338"/>
          </a:xfrm>
        </p:spPr>
        <p:txBody>
          <a:bodyPr>
            <a:noAutofit/>
          </a:bodyPr>
          <a:lstStyle/>
          <a:p>
            <a:pPr marL="0" indent="0">
              <a:lnSpc>
                <a:spcPct val="150000"/>
              </a:lnSpc>
              <a:buNone/>
            </a:pPr>
            <a:r>
              <a:rPr lang="en-GB" sz="2000" b="1" dirty="0" smtClean="0">
                <a:solidFill>
                  <a:schemeClr val="accent5">
                    <a:lumMod val="75000"/>
                  </a:schemeClr>
                </a:solidFill>
                <a:latin typeface="Calibri" panose="020F0502020204030204" pitchFamily="34" charset="0"/>
                <a:cs typeface="Arial" panose="020B0604020202020204" pitchFamily="34" charset="0"/>
              </a:rPr>
              <a:t>Limit </a:t>
            </a:r>
            <a:r>
              <a:rPr lang="en-GB" sz="2000" b="1" dirty="0">
                <a:solidFill>
                  <a:schemeClr val="accent5">
                    <a:lumMod val="75000"/>
                  </a:schemeClr>
                </a:solidFill>
                <a:latin typeface="Calibri" panose="020F0502020204030204" pitchFamily="34" charset="0"/>
                <a:cs typeface="Arial" panose="020B0604020202020204" pitchFamily="34" charset="0"/>
              </a:rPr>
              <a:t>the visualizations on a single layout</a:t>
            </a:r>
          </a:p>
          <a:p>
            <a:pPr marL="365125" indent="-365125"/>
            <a:r>
              <a:rPr lang="en-GB" sz="2000" dirty="0"/>
              <a:t>The classic dashboard has </a:t>
            </a:r>
            <a:r>
              <a:rPr lang="en-GB" sz="2000" b="1" dirty="0"/>
              <a:t>four visualizations </a:t>
            </a:r>
            <a:r>
              <a:rPr lang="en-GB" sz="2000" b="1" dirty="0" smtClean="0"/>
              <a:t>or charts </a:t>
            </a:r>
            <a:r>
              <a:rPr lang="en-GB" sz="2000" dirty="0"/>
              <a:t>that are related to each other in a business context. </a:t>
            </a:r>
            <a:endParaRPr lang="en-GB" sz="2000" dirty="0" smtClean="0"/>
          </a:p>
          <a:p>
            <a:pPr marL="365125" indent="-365125"/>
            <a:r>
              <a:rPr lang="en-GB" sz="2000" dirty="0" smtClean="0"/>
              <a:t>If </a:t>
            </a:r>
            <a:r>
              <a:rPr lang="en-GB" sz="2000" dirty="0"/>
              <a:t>the layout starts adding more than </a:t>
            </a:r>
            <a:r>
              <a:rPr lang="en-GB" sz="2000" dirty="0" smtClean="0"/>
              <a:t>four visualizations</a:t>
            </a:r>
            <a:r>
              <a:rPr lang="en-GB" sz="2000" dirty="0"/>
              <a:t>, it gets cluttered, the data-ink ratio goes astray, visualizations get smaller, and the </a:t>
            </a:r>
            <a:r>
              <a:rPr lang="en-GB" sz="2000" dirty="0" smtClean="0"/>
              <a:t>overall usefulness </a:t>
            </a:r>
            <a:r>
              <a:rPr lang="en-GB" sz="2000" dirty="0"/>
              <a:t>of the BI application decreases. </a:t>
            </a:r>
            <a:endParaRPr lang="en-GB" sz="2000" dirty="0" smtClean="0"/>
          </a:p>
          <a:p>
            <a:pPr marL="365125" indent="-365125"/>
            <a:r>
              <a:rPr lang="en-GB" sz="2000" dirty="0" smtClean="0"/>
              <a:t>If </a:t>
            </a:r>
            <a:r>
              <a:rPr lang="en-GB" sz="2000" dirty="0"/>
              <a:t>additional visualizations are linked to one of the </a:t>
            </a:r>
            <a:r>
              <a:rPr lang="en-GB" sz="2000" dirty="0" smtClean="0"/>
              <a:t>four selected </a:t>
            </a:r>
            <a:r>
              <a:rPr lang="en-GB" sz="2000" dirty="0"/>
              <a:t>for the BI applications layout, you should place those visualizations on another dashboard </a:t>
            </a:r>
            <a:r>
              <a:rPr lang="en-GB" sz="2000" dirty="0" smtClean="0"/>
              <a:t>or report</a:t>
            </a:r>
            <a:r>
              <a:rPr lang="en-GB" sz="2000" dirty="0"/>
              <a:t>.</a:t>
            </a:r>
            <a:endParaRPr lang="en-US" sz="2000" dirty="0"/>
          </a:p>
        </p:txBody>
      </p:sp>
      <p:sp>
        <p:nvSpPr>
          <p:cNvPr id="3" name="Slide Number Placeholder 2"/>
          <p:cNvSpPr>
            <a:spLocks noGrp="1"/>
          </p:cNvSpPr>
          <p:nvPr>
            <p:ph type="sldNum" sz="quarter" idx="12"/>
          </p:nvPr>
        </p:nvSpPr>
        <p:spPr/>
        <p:txBody>
          <a:bodyPr/>
          <a:lstStyle/>
          <a:p>
            <a:fld id="{DD40C559-0D42-4D76-92B1-8C19F3BDA397}" type="slidenum">
              <a:rPr lang="en-US" smtClean="0"/>
              <a:t>22</a:t>
            </a:fld>
            <a:endParaRPr lang="en-US"/>
          </a:p>
        </p:txBody>
      </p:sp>
    </p:spTree>
    <p:extLst>
      <p:ext uri="{BB962C8B-B14F-4D97-AF65-F5344CB8AC3E}">
        <p14:creationId xmlns:p14="http://schemas.microsoft.com/office/powerpoint/2010/main" val="24212178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Dashboard example 2</a:t>
            </a:r>
            <a:endParaRPr lang="en-US" dirty="0"/>
          </a:p>
        </p:txBody>
      </p:sp>
      <p:grpSp>
        <p:nvGrpSpPr>
          <p:cNvPr id="5" name="Group 4"/>
          <p:cNvGrpSpPr>
            <a:grpSpLocks noGrp="1" noUngrp="1" noChangeAspect="1"/>
          </p:cNvGrpSpPr>
          <p:nvPr/>
        </p:nvGrpSpPr>
        <p:grpSpPr>
          <a:xfrm>
            <a:off x="731520" y="1485056"/>
            <a:ext cx="7591425" cy="4519612"/>
            <a:chOff x="2300288" y="1919288"/>
            <a:chExt cx="7591425" cy="4519612"/>
          </a:xfrm>
        </p:grpSpPr>
        <p:pic>
          <p:nvPicPr>
            <p:cNvPr id="3" name="Picture 2" descr="f13-02-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2300288" y="1919288"/>
              <a:ext cx="7591425" cy="4138612"/>
            </a:xfrm>
            <a:prstGeom prst="rect">
              <a:avLst/>
            </a:prstGeom>
            <a:noFill/>
            <a:ln>
              <a:noFill/>
            </a:ln>
          </p:spPr>
        </p:pic>
        <p:sp>
          <p:nvSpPr>
            <p:cNvPr id="4" name="Rectangle 3"/>
            <p:cNvSpPr/>
            <p:nvPr/>
          </p:nvSpPr>
          <p:spPr>
            <a:xfrm>
              <a:off x="2300288" y="6096000"/>
              <a:ext cx="7591425" cy="342900"/>
            </a:xfrm>
            <a:prstGeom prst="rect">
              <a:avLst/>
            </a:prstGeom>
            <a:noFill/>
            <a:ln>
              <a:noFill/>
            </a:ln>
          </p:spPr>
          <p:txBody>
            <a:bodyPr anchor="ctr">
              <a:normAutofit fontScale="85000" lnSpcReduction="20000"/>
            </a:bodyPr>
            <a:lstStyle/>
            <a:p>
              <a:pPr algn="ctr"/>
              <a:r>
                <a:rPr lang="en-US" sz="2400" dirty="0" smtClean="0"/>
                <a:t>f13-02</a:t>
              </a:r>
              <a:endParaRPr lang="en-US" sz="2400" dirty="0"/>
            </a:p>
          </p:txBody>
        </p:sp>
      </p:grpSp>
      <p:sp>
        <p:nvSpPr>
          <p:cNvPr id="6" name="Slide Number Placeholder 5"/>
          <p:cNvSpPr>
            <a:spLocks noGrp="1"/>
          </p:cNvSpPr>
          <p:nvPr>
            <p:ph type="sldNum" sz="quarter" idx="12"/>
          </p:nvPr>
        </p:nvSpPr>
        <p:spPr/>
        <p:txBody>
          <a:bodyPr/>
          <a:lstStyle/>
          <a:p>
            <a:fld id="{DD40C559-0D42-4D76-92B1-8C19F3BDA397}" type="slidenum">
              <a:rPr lang="en-US" smtClean="0"/>
              <a:t>23</a:t>
            </a:fld>
            <a:endParaRPr lang="en-US"/>
          </a:p>
        </p:txBody>
      </p:sp>
      <p:sp>
        <p:nvSpPr>
          <p:cNvPr id="7" name="Rectangle 6"/>
          <p:cNvSpPr/>
          <p:nvPr/>
        </p:nvSpPr>
        <p:spPr>
          <a:xfrm>
            <a:off x="8610600" y="1261293"/>
            <a:ext cx="3581399" cy="3108543"/>
          </a:xfrm>
          <a:prstGeom prst="rect">
            <a:avLst/>
          </a:prstGeom>
        </p:spPr>
        <p:txBody>
          <a:bodyPr wrap="square">
            <a:spAutoFit/>
          </a:bodyPr>
          <a:lstStyle/>
          <a:p>
            <a:r>
              <a:rPr lang="en-GB" dirty="0">
                <a:solidFill>
                  <a:srgbClr val="0081AD"/>
                </a:solidFill>
              </a:rPr>
              <a:t>Figure 13.2 </a:t>
            </a:r>
            <a:r>
              <a:rPr lang="en-GB" dirty="0"/>
              <a:t>depicts a different standard template designed by a BI team for a product marketing</a:t>
            </a:r>
          </a:p>
          <a:p>
            <a:r>
              <a:rPr lang="en-GB" dirty="0"/>
              <a:t>group. This template uses a</a:t>
            </a:r>
            <a:r>
              <a:rPr lang="en-GB" dirty="0" smtClean="0"/>
              <a:t>:</a:t>
            </a:r>
          </a:p>
          <a:p>
            <a:endParaRPr lang="en-GB" sz="1600" dirty="0" smtClean="0">
              <a:latin typeface="Times-Roman"/>
            </a:endParaRPr>
          </a:p>
          <a:p>
            <a:pPr marL="441325" indent="-258763">
              <a:buFont typeface="Calibri" panose="020F0502020204030204" pitchFamily="34" charset="0"/>
              <a:buChar char="₋"/>
            </a:pPr>
            <a:r>
              <a:rPr lang="en-GB" dirty="0" smtClean="0"/>
              <a:t>Bar </a:t>
            </a:r>
            <a:r>
              <a:rPr lang="en-GB" dirty="0"/>
              <a:t>chart for ranking analysis.</a:t>
            </a:r>
          </a:p>
          <a:p>
            <a:pPr marL="441325" indent="-258763">
              <a:buFont typeface="Calibri" panose="020F0502020204030204" pitchFamily="34" charset="0"/>
              <a:buChar char="₋"/>
            </a:pPr>
            <a:r>
              <a:rPr lang="en-GB" dirty="0" err="1" smtClean="0"/>
              <a:t>Geomap</a:t>
            </a:r>
            <a:r>
              <a:rPr lang="en-GB" dirty="0" smtClean="0"/>
              <a:t> </a:t>
            </a:r>
            <a:r>
              <a:rPr lang="en-GB" dirty="0"/>
              <a:t>for sales.</a:t>
            </a:r>
          </a:p>
          <a:p>
            <a:pPr marL="441325" indent="-258763">
              <a:buFont typeface="Calibri" panose="020F0502020204030204" pitchFamily="34" charset="0"/>
              <a:buChar char="₋"/>
            </a:pPr>
            <a:r>
              <a:rPr lang="en-GB" dirty="0" smtClean="0"/>
              <a:t>Scatter </a:t>
            </a:r>
            <a:r>
              <a:rPr lang="en-GB" dirty="0"/>
              <a:t>graph for correlation analysis.</a:t>
            </a:r>
          </a:p>
          <a:p>
            <a:pPr marL="441325" indent="-258763">
              <a:buFont typeface="Calibri" panose="020F0502020204030204" pitchFamily="34" charset="0"/>
              <a:buChar char="₋"/>
            </a:pPr>
            <a:r>
              <a:rPr lang="en-GB" dirty="0" smtClean="0"/>
              <a:t>Heat </a:t>
            </a:r>
            <a:r>
              <a:rPr lang="en-GB" dirty="0"/>
              <a:t>map for contribution analysis.</a:t>
            </a:r>
            <a:endParaRPr lang="en-GB" sz="1600" dirty="0"/>
          </a:p>
        </p:txBody>
      </p:sp>
    </p:spTree>
    <p:extLst>
      <p:ext uri="{BB962C8B-B14F-4D97-AF65-F5344CB8AC3E}">
        <p14:creationId xmlns:p14="http://schemas.microsoft.com/office/powerpoint/2010/main" val="20917853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Best Practice for BI Design Layout</a:t>
            </a:r>
            <a:r>
              <a:rPr lang="en-US" b="1" dirty="0" smtClean="0"/>
              <a:t/>
            </a:r>
            <a:br>
              <a:rPr lang="en-US" b="1" dirty="0" smtClean="0"/>
            </a:br>
            <a:r>
              <a:rPr lang="en-US" sz="3200" b="1" dirty="0">
                <a:solidFill>
                  <a:schemeClr val="accent2">
                    <a:lumMod val="75000"/>
                  </a:schemeClr>
                </a:solidFill>
              </a:rPr>
              <a:t>Design </a:t>
            </a:r>
            <a:r>
              <a:rPr lang="en-US" sz="3200" b="1" dirty="0" smtClean="0">
                <a:solidFill>
                  <a:schemeClr val="accent2">
                    <a:lumMod val="75000"/>
                  </a:schemeClr>
                </a:solidFill>
              </a:rPr>
              <a:t>Layout (Cont.)</a:t>
            </a:r>
            <a:endParaRPr lang="en-US" b="1" dirty="0">
              <a:solidFill>
                <a:schemeClr val="accent2">
                  <a:lumMod val="75000"/>
                </a:schemeClr>
              </a:solidFill>
            </a:endParaRPr>
          </a:p>
        </p:txBody>
      </p:sp>
      <p:sp>
        <p:nvSpPr>
          <p:cNvPr id="7" name="Content Placeholder 5">
            <a:extLst>
              <a:ext uri="{FF2B5EF4-FFF2-40B4-BE49-F238E27FC236}">
                <a16:creationId xmlns:a16="http://schemas.microsoft.com/office/drawing/2014/main" id="{D151B174-4662-5A4F-F2AC-9A2D2E754890}"/>
              </a:ext>
            </a:extLst>
          </p:cNvPr>
          <p:cNvSpPr>
            <a:spLocks noGrp="1"/>
          </p:cNvSpPr>
          <p:nvPr>
            <p:ph idx="1"/>
          </p:nvPr>
        </p:nvSpPr>
        <p:spPr>
          <a:xfrm>
            <a:off x="685800" y="1690688"/>
            <a:ext cx="10515600" cy="4351338"/>
          </a:xfrm>
        </p:spPr>
        <p:txBody>
          <a:bodyPr>
            <a:noAutofit/>
          </a:bodyPr>
          <a:lstStyle/>
          <a:p>
            <a:pPr marL="0" indent="0">
              <a:lnSpc>
                <a:spcPct val="150000"/>
              </a:lnSpc>
              <a:buNone/>
            </a:pPr>
            <a:r>
              <a:rPr lang="en-GB" sz="2000" b="1" dirty="0" smtClean="0">
                <a:solidFill>
                  <a:schemeClr val="accent5">
                    <a:lumMod val="75000"/>
                  </a:schemeClr>
                </a:solidFill>
                <a:latin typeface="Calibri" panose="020F0502020204030204" pitchFamily="34" charset="0"/>
                <a:cs typeface="Arial" panose="020B0604020202020204" pitchFamily="34" charset="0"/>
              </a:rPr>
              <a:t>Leverage </a:t>
            </a:r>
            <a:r>
              <a:rPr lang="en-GB" sz="2000" b="1" dirty="0">
                <a:solidFill>
                  <a:schemeClr val="accent5">
                    <a:lumMod val="75000"/>
                  </a:schemeClr>
                </a:solidFill>
                <a:latin typeface="Calibri" panose="020F0502020204030204" pitchFamily="34" charset="0"/>
                <a:cs typeface="Arial" panose="020B0604020202020204" pitchFamily="34" charset="0"/>
              </a:rPr>
              <a:t>filters and </a:t>
            </a:r>
            <a:r>
              <a:rPr lang="en-GB" sz="2000" b="1" dirty="0" smtClean="0">
                <a:solidFill>
                  <a:schemeClr val="accent5">
                    <a:lumMod val="75000"/>
                  </a:schemeClr>
                </a:solidFill>
                <a:latin typeface="Calibri" panose="020F0502020204030204" pitchFamily="34" charset="0"/>
                <a:cs typeface="Arial" panose="020B0604020202020204" pitchFamily="34" charset="0"/>
              </a:rPr>
              <a:t>slicers</a:t>
            </a:r>
            <a:endParaRPr lang="en-GB" sz="2000" b="1" dirty="0">
              <a:solidFill>
                <a:schemeClr val="accent5">
                  <a:lumMod val="75000"/>
                </a:schemeClr>
              </a:solidFill>
              <a:latin typeface="Calibri" panose="020F0502020204030204" pitchFamily="34" charset="0"/>
              <a:cs typeface="Arial" panose="020B0604020202020204" pitchFamily="34" charset="0"/>
            </a:endParaRPr>
          </a:p>
          <a:p>
            <a:pPr marL="365125" indent="-365125"/>
            <a:r>
              <a:rPr lang="en-GB" sz="1800" dirty="0" smtClean="0"/>
              <a:t>Filters </a:t>
            </a:r>
            <a:r>
              <a:rPr lang="en-GB" sz="1800" dirty="0"/>
              <a:t>enable business people to customize their data discovery </a:t>
            </a:r>
            <a:r>
              <a:rPr lang="en-GB" sz="1800" dirty="0" smtClean="0"/>
              <a:t>and exploration </a:t>
            </a:r>
            <a:r>
              <a:rPr lang="en-GB" sz="1800" dirty="0"/>
              <a:t>within a BI application. They allow business people to reduce the data set into more </a:t>
            </a:r>
            <a:r>
              <a:rPr lang="en-GB" sz="1800" dirty="0" smtClean="0"/>
              <a:t>detail. There </a:t>
            </a:r>
            <a:r>
              <a:rPr lang="en-GB" sz="1800" dirty="0"/>
              <a:t>are several guidelines</a:t>
            </a:r>
            <a:r>
              <a:rPr lang="en-GB" sz="1800" dirty="0" smtClean="0"/>
              <a:t>:</a:t>
            </a:r>
          </a:p>
          <a:p>
            <a:pPr marL="715963" indent="-350838">
              <a:buFont typeface="Wingdings" panose="05000000000000000000" pitchFamily="2" charset="2"/>
              <a:buChar char="ü"/>
            </a:pPr>
            <a:r>
              <a:rPr lang="en-GB" sz="1800" dirty="0" smtClean="0">
                <a:solidFill>
                  <a:srgbClr val="0070C0"/>
                </a:solidFill>
              </a:rPr>
              <a:t>It </a:t>
            </a:r>
            <a:r>
              <a:rPr lang="en-GB" sz="1800" dirty="0">
                <a:solidFill>
                  <a:srgbClr val="0070C0"/>
                </a:solidFill>
              </a:rPr>
              <a:t>is best to apply filters to all visualizations in a layout</a:t>
            </a:r>
            <a:r>
              <a:rPr lang="en-GB" sz="1800" dirty="0"/>
              <a:t>. This avoids different visualizations </a:t>
            </a:r>
            <a:r>
              <a:rPr lang="en-GB" sz="1800" dirty="0" smtClean="0"/>
              <a:t>using different </a:t>
            </a:r>
            <a:r>
              <a:rPr lang="en-GB" sz="1800" dirty="0"/>
              <a:t>filters, which would be misleading. For example, if there is a product category filter, </a:t>
            </a:r>
            <a:r>
              <a:rPr lang="en-GB" sz="1800" dirty="0" smtClean="0"/>
              <a:t>then all </a:t>
            </a:r>
            <a:r>
              <a:rPr lang="en-GB" sz="1800" dirty="0"/>
              <a:t>the visualizations with the product category should only display those filtered </a:t>
            </a:r>
            <a:r>
              <a:rPr lang="en-GB" sz="1800" dirty="0" smtClean="0"/>
              <a:t>product categories.</a:t>
            </a:r>
          </a:p>
          <a:p>
            <a:pPr marL="715963" indent="-350838">
              <a:buFont typeface="Wingdings" panose="05000000000000000000" pitchFamily="2" charset="2"/>
              <a:buChar char="ü"/>
            </a:pPr>
            <a:r>
              <a:rPr lang="en-GB" sz="1800" dirty="0" smtClean="0"/>
              <a:t>Filters </a:t>
            </a:r>
            <a:r>
              <a:rPr lang="en-GB" sz="1800" dirty="0"/>
              <a:t>are typically implemented by selecting from a list of values; however, </a:t>
            </a:r>
            <a:r>
              <a:rPr lang="en-GB" sz="1800" dirty="0">
                <a:solidFill>
                  <a:srgbClr val="0070C0"/>
                </a:solidFill>
              </a:rPr>
              <a:t>deep and </a:t>
            </a:r>
            <a:r>
              <a:rPr lang="en-GB" sz="1800" dirty="0" smtClean="0">
                <a:solidFill>
                  <a:srgbClr val="0070C0"/>
                </a:solidFill>
              </a:rPr>
              <a:t>numeric values </a:t>
            </a:r>
            <a:r>
              <a:rPr lang="en-GB" sz="1800" dirty="0">
                <a:solidFill>
                  <a:srgbClr val="0070C0"/>
                </a:solidFill>
              </a:rPr>
              <a:t>are best displayed by using a sliding bar </a:t>
            </a:r>
            <a:r>
              <a:rPr lang="en-GB" sz="1800" dirty="0" smtClean="0">
                <a:solidFill>
                  <a:srgbClr val="0070C0"/>
                </a:solidFill>
              </a:rPr>
              <a:t>filter</a:t>
            </a:r>
            <a:r>
              <a:rPr lang="en-GB" sz="1800" dirty="0" smtClean="0"/>
              <a:t>.</a:t>
            </a:r>
          </a:p>
          <a:p>
            <a:pPr marL="715963" indent="-350838">
              <a:buFont typeface="Wingdings" panose="05000000000000000000" pitchFamily="2" charset="2"/>
              <a:buChar char="ü"/>
            </a:pPr>
            <a:r>
              <a:rPr lang="en-GB" sz="1800" dirty="0" smtClean="0">
                <a:solidFill>
                  <a:srgbClr val="0070C0"/>
                </a:solidFill>
              </a:rPr>
              <a:t>Visibly </a:t>
            </a:r>
            <a:r>
              <a:rPr lang="en-GB" sz="1800" dirty="0">
                <a:solidFill>
                  <a:srgbClr val="0070C0"/>
                </a:solidFill>
              </a:rPr>
              <a:t>display filters that are in use</a:t>
            </a:r>
            <a:r>
              <a:rPr lang="en-GB" sz="1800" dirty="0"/>
              <a:t> so that the business person knows what they are saying in </a:t>
            </a:r>
            <a:r>
              <a:rPr lang="en-GB" sz="1800" dirty="0" smtClean="0"/>
              <a:t>the visualizations</a:t>
            </a:r>
            <a:r>
              <a:rPr lang="en-GB" sz="1800" dirty="0"/>
              <a:t>. In addition, dynamic titles that include filters that were applied are often useful </a:t>
            </a:r>
            <a:r>
              <a:rPr lang="en-GB" sz="1800" dirty="0" smtClean="0"/>
              <a:t>if the </a:t>
            </a:r>
            <a:r>
              <a:rPr lang="en-GB" sz="1800" dirty="0"/>
              <a:t>number of values is </a:t>
            </a:r>
            <a:r>
              <a:rPr lang="en-GB" sz="1800" dirty="0" smtClean="0"/>
              <a:t>limited.</a:t>
            </a:r>
          </a:p>
          <a:p>
            <a:pPr marL="715963" indent="-350838">
              <a:buFont typeface="Wingdings" panose="05000000000000000000" pitchFamily="2" charset="2"/>
              <a:buChar char="ü"/>
            </a:pPr>
            <a:r>
              <a:rPr lang="en-GB" sz="1800" dirty="0" smtClean="0">
                <a:solidFill>
                  <a:srgbClr val="0070C0"/>
                </a:solidFill>
              </a:rPr>
              <a:t>If </a:t>
            </a:r>
            <a:r>
              <a:rPr lang="en-GB" sz="1800" dirty="0">
                <a:solidFill>
                  <a:srgbClr val="0070C0"/>
                </a:solidFill>
              </a:rPr>
              <a:t>attributes being used in filters have hierarchies, then the filters should be displayed in </a:t>
            </a:r>
            <a:r>
              <a:rPr lang="en-GB" sz="1800" dirty="0" smtClean="0">
                <a:solidFill>
                  <a:srgbClr val="0070C0"/>
                </a:solidFill>
              </a:rPr>
              <a:t>hierarchical order </a:t>
            </a:r>
            <a:r>
              <a:rPr lang="en-GB" sz="1800" dirty="0">
                <a:solidFill>
                  <a:srgbClr val="0070C0"/>
                </a:solidFill>
              </a:rPr>
              <a:t>from highest to lowest</a:t>
            </a:r>
            <a:r>
              <a:rPr lang="en-GB" sz="1800" dirty="0"/>
              <a:t>. Filter values applied in a hierarchy should cascade to all levels </a:t>
            </a:r>
            <a:r>
              <a:rPr lang="en-GB" sz="1800" dirty="0" smtClean="0"/>
              <a:t>of the hierarchy.</a:t>
            </a:r>
          </a:p>
          <a:p>
            <a:pPr marL="715963" indent="-350838">
              <a:buFont typeface="Wingdings" panose="05000000000000000000" pitchFamily="2" charset="2"/>
              <a:buChar char="ü"/>
            </a:pPr>
            <a:r>
              <a:rPr lang="en-GB" sz="1800" dirty="0" smtClean="0"/>
              <a:t>If </a:t>
            </a:r>
            <a:r>
              <a:rPr lang="en-GB" sz="1800" dirty="0"/>
              <a:t>a filter value list is lengthy, it may be useful to </a:t>
            </a:r>
            <a:r>
              <a:rPr lang="en-GB" sz="1800" dirty="0">
                <a:solidFill>
                  <a:srgbClr val="0070C0"/>
                </a:solidFill>
              </a:rPr>
              <a:t>include all or none options in the filter list</a:t>
            </a:r>
            <a:r>
              <a:rPr lang="en-GB" sz="1800" dirty="0"/>
              <a:t>.</a:t>
            </a:r>
            <a:endParaRPr lang="en-US" sz="1800" dirty="0"/>
          </a:p>
        </p:txBody>
      </p:sp>
      <p:sp>
        <p:nvSpPr>
          <p:cNvPr id="3" name="Slide Number Placeholder 2"/>
          <p:cNvSpPr>
            <a:spLocks noGrp="1"/>
          </p:cNvSpPr>
          <p:nvPr>
            <p:ph type="sldNum" sz="quarter" idx="12"/>
          </p:nvPr>
        </p:nvSpPr>
        <p:spPr/>
        <p:txBody>
          <a:bodyPr/>
          <a:lstStyle/>
          <a:p>
            <a:fld id="{DD40C559-0D42-4D76-92B1-8C19F3BDA397}" type="slidenum">
              <a:rPr lang="en-US" smtClean="0"/>
              <a:t>24</a:t>
            </a:fld>
            <a:endParaRPr lang="en-US"/>
          </a:p>
        </p:txBody>
      </p:sp>
    </p:spTree>
    <p:extLst>
      <p:ext uri="{BB962C8B-B14F-4D97-AF65-F5344CB8AC3E}">
        <p14:creationId xmlns:p14="http://schemas.microsoft.com/office/powerpoint/2010/main" val="35774495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Best Practice for BI Design Layout</a:t>
            </a:r>
            <a:r>
              <a:rPr lang="en-US" b="1" dirty="0" smtClean="0"/>
              <a:t/>
            </a:r>
            <a:br>
              <a:rPr lang="en-US" b="1" dirty="0" smtClean="0"/>
            </a:br>
            <a:r>
              <a:rPr lang="en-US" sz="3200" b="1" dirty="0">
                <a:solidFill>
                  <a:schemeClr val="accent2">
                    <a:lumMod val="75000"/>
                  </a:schemeClr>
                </a:solidFill>
              </a:rPr>
              <a:t>Design </a:t>
            </a:r>
            <a:r>
              <a:rPr lang="en-US" sz="3200" b="1" dirty="0" smtClean="0">
                <a:solidFill>
                  <a:schemeClr val="accent2">
                    <a:lumMod val="75000"/>
                  </a:schemeClr>
                </a:solidFill>
              </a:rPr>
              <a:t>Layout (Cont.)</a:t>
            </a:r>
            <a:endParaRPr lang="en-US" b="1" dirty="0">
              <a:solidFill>
                <a:schemeClr val="accent2">
                  <a:lumMod val="75000"/>
                </a:schemeClr>
              </a:solidFill>
            </a:endParaRPr>
          </a:p>
        </p:txBody>
      </p:sp>
      <p:sp>
        <p:nvSpPr>
          <p:cNvPr id="7" name="Content Placeholder 5">
            <a:extLst>
              <a:ext uri="{FF2B5EF4-FFF2-40B4-BE49-F238E27FC236}">
                <a16:creationId xmlns:a16="http://schemas.microsoft.com/office/drawing/2014/main" id="{D151B174-4662-5A4F-F2AC-9A2D2E754890}"/>
              </a:ext>
            </a:extLst>
          </p:cNvPr>
          <p:cNvSpPr>
            <a:spLocks noGrp="1"/>
          </p:cNvSpPr>
          <p:nvPr>
            <p:ph idx="1"/>
          </p:nvPr>
        </p:nvSpPr>
        <p:spPr>
          <a:xfrm>
            <a:off x="685800" y="2005012"/>
            <a:ext cx="10515600" cy="4351338"/>
          </a:xfrm>
        </p:spPr>
        <p:txBody>
          <a:bodyPr>
            <a:noAutofit/>
          </a:bodyPr>
          <a:lstStyle/>
          <a:p>
            <a:pPr marL="0" indent="0">
              <a:lnSpc>
                <a:spcPct val="150000"/>
              </a:lnSpc>
              <a:buNone/>
            </a:pPr>
            <a:r>
              <a:rPr lang="en-GB" sz="2000" b="1" dirty="0" smtClean="0">
                <a:solidFill>
                  <a:schemeClr val="accent5">
                    <a:lumMod val="75000"/>
                  </a:schemeClr>
                </a:solidFill>
                <a:latin typeface="Calibri" panose="020F0502020204030204" pitchFamily="34" charset="0"/>
                <a:cs typeface="Arial" panose="020B0604020202020204" pitchFamily="34" charset="0"/>
              </a:rPr>
              <a:t>Use </a:t>
            </a:r>
            <a:r>
              <a:rPr lang="en-GB" sz="2000" b="1" dirty="0">
                <a:solidFill>
                  <a:schemeClr val="accent5">
                    <a:lumMod val="75000"/>
                  </a:schemeClr>
                </a:solidFill>
                <a:latin typeface="Calibri" panose="020F0502020204030204" pitchFamily="34" charset="0"/>
                <a:cs typeface="Arial" panose="020B0604020202020204" pitchFamily="34" charset="0"/>
              </a:rPr>
              <a:t>legends judiciously</a:t>
            </a:r>
          </a:p>
          <a:p>
            <a:r>
              <a:rPr lang="en-GB" sz="1800" dirty="0" smtClean="0"/>
              <a:t>Legends </a:t>
            </a:r>
            <a:r>
              <a:rPr lang="en-GB" sz="1800" dirty="0"/>
              <a:t>are another visualization that can lead to clutter if overused. </a:t>
            </a:r>
            <a:endParaRPr lang="en-GB" sz="1800" dirty="0" smtClean="0"/>
          </a:p>
          <a:p>
            <a:r>
              <a:rPr lang="en-GB" sz="1800" dirty="0" smtClean="0">
                <a:solidFill>
                  <a:srgbClr val="0070C0"/>
                </a:solidFill>
              </a:rPr>
              <a:t>Only</a:t>
            </a:r>
            <a:r>
              <a:rPr lang="en-GB" sz="1800" dirty="0">
                <a:solidFill>
                  <a:srgbClr val="0070C0"/>
                </a:solidFill>
              </a:rPr>
              <a:t> </a:t>
            </a:r>
            <a:r>
              <a:rPr lang="en-GB" sz="1800" dirty="0" smtClean="0">
                <a:solidFill>
                  <a:srgbClr val="0070C0"/>
                </a:solidFill>
              </a:rPr>
              <a:t>use </a:t>
            </a:r>
            <a:r>
              <a:rPr lang="en-GB" sz="1800" dirty="0">
                <a:solidFill>
                  <a:srgbClr val="0070C0"/>
                </a:solidFill>
              </a:rPr>
              <a:t>legends when needed to understand a visualization such as when </a:t>
            </a:r>
            <a:r>
              <a:rPr lang="en-GB" sz="1800" dirty="0" err="1">
                <a:solidFill>
                  <a:srgbClr val="0070C0"/>
                </a:solidFill>
              </a:rPr>
              <a:t>colors</a:t>
            </a:r>
            <a:r>
              <a:rPr lang="en-GB" sz="1800" dirty="0">
                <a:solidFill>
                  <a:srgbClr val="0070C0"/>
                </a:solidFill>
              </a:rPr>
              <a:t> aren’t </a:t>
            </a:r>
            <a:r>
              <a:rPr lang="en-GB" sz="1800" dirty="0" err="1">
                <a:solidFill>
                  <a:srgbClr val="0070C0"/>
                </a:solidFill>
              </a:rPr>
              <a:t>labeled</a:t>
            </a:r>
            <a:r>
              <a:rPr lang="en-GB" sz="1800" dirty="0"/>
              <a:t>. </a:t>
            </a:r>
            <a:endParaRPr lang="en-GB" sz="1800" dirty="0" smtClean="0"/>
          </a:p>
          <a:p>
            <a:r>
              <a:rPr lang="en-GB" sz="1800" dirty="0" smtClean="0"/>
              <a:t>Also</a:t>
            </a:r>
            <a:r>
              <a:rPr lang="en-GB" sz="1800" dirty="0"/>
              <a:t>, </a:t>
            </a:r>
            <a:r>
              <a:rPr lang="en-GB" sz="1800" dirty="0" smtClean="0"/>
              <a:t>many times </a:t>
            </a:r>
            <a:r>
              <a:rPr lang="en-GB" sz="1800" dirty="0">
                <a:solidFill>
                  <a:srgbClr val="0070C0"/>
                </a:solidFill>
              </a:rPr>
              <a:t>visualizations that are related to each other may be able to share the same legend</a:t>
            </a:r>
            <a:r>
              <a:rPr lang="en-GB" sz="1800" dirty="0"/>
              <a:t>. When using </a:t>
            </a:r>
            <a:r>
              <a:rPr lang="en-GB" sz="1800" dirty="0" smtClean="0"/>
              <a:t>a common </a:t>
            </a:r>
            <a:r>
              <a:rPr lang="en-GB" sz="1800" dirty="0"/>
              <a:t>legend for multiple visualizations, make sure it is visible everywhere it is needed</a:t>
            </a:r>
            <a:r>
              <a:rPr lang="en-GB" sz="1800" dirty="0" smtClean="0"/>
              <a:t>.</a:t>
            </a:r>
          </a:p>
          <a:p>
            <a:pPr marL="0" indent="0">
              <a:buNone/>
            </a:pPr>
            <a:endParaRPr lang="en-GB" sz="1800" dirty="0"/>
          </a:p>
          <a:p>
            <a:pPr marL="0" indent="0">
              <a:buNone/>
            </a:pPr>
            <a:r>
              <a:rPr lang="en-GB" sz="2000" b="1" dirty="0">
                <a:solidFill>
                  <a:schemeClr val="accent5">
                    <a:lumMod val="75000"/>
                  </a:schemeClr>
                </a:solidFill>
                <a:latin typeface="Calibri" panose="020F0502020204030204" pitchFamily="34" charset="0"/>
                <a:cs typeface="Arial" panose="020B0604020202020204" pitchFamily="34" charset="0"/>
              </a:rPr>
              <a:t>Outliers should be </a:t>
            </a:r>
            <a:r>
              <a:rPr lang="en-GB" sz="2000" b="1" dirty="0" smtClean="0">
                <a:solidFill>
                  <a:schemeClr val="accent5">
                    <a:lumMod val="75000"/>
                  </a:schemeClr>
                </a:solidFill>
                <a:latin typeface="Calibri" panose="020F0502020204030204" pitchFamily="34" charset="0"/>
                <a:cs typeface="Arial" panose="020B0604020202020204" pitchFamily="34" charset="0"/>
              </a:rPr>
              <a:t>flagged</a:t>
            </a:r>
            <a:endParaRPr lang="en-GB" b="1" dirty="0"/>
          </a:p>
          <a:p>
            <a:r>
              <a:rPr lang="en-GB" sz="1800" dirty="0"/>
              <a:t>Assuming that outliers are the exception rather than the rule on </a:t>
            </a:r>
            <a:r>
              <a:rPr lang="en-GB" sz="1800" dirty="0" smtClean="0"/>
              <a:t>the display</a:t>
            </a:r>
            <a:r>
              <a:rPr lang="en-GB" sz="1800" dirty="0"/>
              <a:t>, then there should be a visual cue indicating that it is an outlier. </a:t>
            </a:r>
            <a:r>
              <a:rPr lang="en-GB" sz="1800" dirty="0">
                <a:solidFill>
                  <a:srgbClr val="0070C0"/>
                </a:solidFill>
              </a:rPr>
              <a:t>These cues may involve </a:t>
            </a:r>
            <a:r>
              <a:rPr lang="en-GB" sz="1800" dirty="0" smtClean="0">
                <a:solidFill>
                  <a:srgbClr val="0070C0"/>
                </a:solidFill>
              </a:rPr>
              <a:t>using </a:t>
            </a:r>
            <a:r>
              <a:rPr lang="en-GB" sz="1800" dirty="0" err="1" smtClean="0">
                <a:solidFill>
                  <a:srgbClr val="0070C0"/>
                </a:solidFill>
              </a:rPr>
              <a:t>color</a:t>
            </a:r>
            <a:r>
              <a:rPr lang="en-GB" sz="1800" dirty="0">
                <a:solidFill>
                  <a:srgbClr val="0070C0"/>
                </a:solidFill>
              </a:rPr>
              <a:t>, size, boldness, highlighting, or </a:t>
            </a:r>
            <a:r>
              <a:rPr lang="en-GB" sz="1800" dirty="0" smtClean="0">
                <a:solidFill>
                  <a:srgbClr val="0070C0"/>
                </a:solidFill>
              </a:rPr>
              <a:t>icons</a:t>
            </a:r>
            <a:r>
              <a:rPr lang="en-GB" sz="1800" dirty="0" smtClean="0"/>
              <a:t>.</a:t>
            </a:r>
          </a:p>
          <a:p>
            <a:r>
              <a:rPr lang="en-GB" sz="1800" dirty="0" smtClean="0"/>
              <a:t>The </a:t>
            </a:r>
            <a:r>
              <a:rPr lang="en-GB" sz="1800" dirty="0"/>
              <a:t>outliers may represent the best and/or worst </a:t>
            </a:r>
            <a:r>
              <a:rPr lang="en-GB" sz="1800" dirty="0" smtClean="0"/>
              <a:t>measure values</a:t>
            </a:r>
            <a:r>
              <a:rPr lang="en-GB" sz="1800" dirty="0"/>
              <a:t>, depending on what the business is interested in tracking</a:t>
            </a:r>
            <a:r>
              <a:rPr lang="en-GB" sz="1800" dirty="0" smtClean="0"/>
              <a:t>.</a:t>
            </a:r>
            <a:endParaRPr lang="en-GB" sz="1800" dirty="0"/>
          </a:p>
        </p:txBody>
      </p:sp>
      <p:sp>
        <p:nvSpPr>
          <p:cNvPr id="3" name="Slide Number Placeholder 2"/>
          <p:cNvSpPr>
            <a:spLocks noGrp="1"/>
          </p:cNvSpPr>
          <p:nvPr>
            <p:ph type="sldNum" sz="quarter" idx="12"/>
          </p:nvPr>
        </p:nvSpPr>
        <p:spPr/>
        <p:txBody>
          <a:bodyPr/>
          <a:lstStyle/>
          <a:p>
            <a:fld id="{DD40C559-0D42-4D76-92B1-8C19F3BDA397}" type="slidenum">
              <a:rPr lang="en-US" smtClean="0"/>
              <a:t>25</a:t>
            </a:fld>
            <a:endParaRPr lang="en-US" dirty="0"/>
          </a:p>
        </p:txBody>
      </p:sp>
    </p:spTree>
    <p:extLst>
      <p:ext uri="{BB962C8B-B14F-4D97-AF65-F5344CB8AC3E}">
        <p14:creationId xmlns:p14="http://schemas.microsoft.com/office/powerpoint/2010/main" val="33173123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Best Practice for BI Design Layout</a:t>
            </a:r>
            <a:r>
              <a:rPr lang="en-US" b="1" dirty="0" smtClean="0"/>
              <a:t/>
            </a:r>
            <a:br>
              <a:rPr lang="en-US" b="1" dirty="0" smtClean="0"/>
            </a:br>
            <a:r>
              <a:rPr lang="en-US" sz="3200" b="1" dirty="0">
                <a:solidFill>
                  <a:schemeClr val="accent2">
                    <a:lumMod val="75000"/>
                  </a:schemeClr>
                </a:solidFill>
              </a:rPr>
              <a:t>Design </a:t>
            </a:r>
            <a:r>
              <a:rPr lang="en-US" sz="3200" b="1" dirty="0" smtClean="0">
                <a:solidFill>
                  <a:schemeClr val="accent2">
                    <a:lumMod val="75000"/>
                  </a:schemeClr>
                </a:solidFill>
              </a:rPr>
              <a:t>Layout (Cont.)</a:t>
            </a:r>
            <a:endParaRPr lang="en-US" b="1" dirty="0">
              <a:solidFill>
                <a:schemeClr val="accent2">
                  <a:lumMod val="75000"/>
                </a:schemeClr>
              </a:solidFill>
            </a:endParaRPr>
          </a:p>
        </p:txBody>
      </p:sp>
      <p:sp>
        <p:nvSpPr>
          <p:cNvPr id="7" name="Content Placeholder 5">
            <a:extLst>
              <a:ext uri="{FF2B5EF4-FFF2-40B4-BE49-F238E27FC236}">
                <a16:creationId xmlns:a16="http://schemas.microsoft.com/office/drawing/2014/main" id="{D151B174-4662-5A4F-F2AC-9A2D2E754890}"/>
              </a:ext>
            </a:extLst>
          </p:cNvPr>
          <p:cNvSpPr>
            <a:spLocks noGrp="1"/>
          </p:cNvSpPr>
          <p:nvPr>
            <p:ph idx="1"/>
          </p:nvPr>
        </p:nvSpPr>
        <p:spPr>
          <a:xfrm>
            <a:off x="685800" y="2133600"/>
            <a:ext cx="10515600" cy="3908426"/>
          </a:xfrm>
        </p:spPr>
        <p:txBody>
          <a:bodyPr>
            <a:noAutofit/>
          </a:bodyPr>
          <a:lstStyle/>
          <a:p>
            <a:pPr marL="0" indent="0">
              <a:buNone/>
            </a:pPr>
            <a:r>
              <a:rPr lang="en-GB" sz="2000" b="1" dirty="0" smtClean="0">
                <a:solidFill>
                  <a:schemeClr val="accent5">
                    <a:lumMod val="75000"/>
                  </a:schemeClr>
                </a:solidFill>
                <a:latin typeface="Calibri" panose="020F0502020204030204" pitchFamily="34" charset="0"/>
                <a:cs typeface="Arial" panose="020B0604020202020204" pitchFamily="34" charset="0"/>
              </a:rPr>
              <a:t>Make </a:t>
            </a:r>
            <a:r>
              <a:rPr lang="en-GB" sz="2000" b="1" dirty="0">
                <a:solidFill>
                  <a:schemeClr val="accent5">
                    <a:lumMod val="75000"/>
                  </a:schemeClr>
                </a:solidFill>
                <a:latin typeface="Calibri" panose="020F0502020204030204" pitchFamily="34" charset="0"/>
                <a:cs typeface="Arial" panose="020B0604020202020204" pitchFamily="34" charset="0"/>
              </a:rPr>
              <a:t>it easy to read </a:t>
            </a:r>
            <a:r>
              <a:rPr lang="en-GB" sz="2000" b="1" dirty="0" smtClean="0">
                <a:solidFill>
                  <a:schemeClr val="accent5">
                    <a:lumMod val="75000"/>
                  </a:schemeClr>
                </a:solidFill>
                <a:latin typeface="Calibri" panose="020F0502020204030204" pitchFamily="34" charset="0"/>
                <a:cs typeface="Arial" panose="020B0604020202020204" pitchFamily="34" charset="0"/>
              </a:rPr>
              <a:t>labels</a:t>
            </a:r>
            <a:endParaRPr lang="en-GB" b="1" dirty="0"/>
          </a:p>
          <a:p>
            <a:r>
              <a:rPr lang="en-GB" sz="1800" dirty="0">
                <a:solidFill>
                  <a:srgbClr val="0070C0"/>
                </a:solidFill>
              </a:rPr>
              <a:t>Horizontal labels are much easier to read than vertical labels</a:t>
            </a:r>
            <a:r>
              <a:rPr lang="en-GB" sz="1800" dirty="0"/>
              <a:t>. </a:t>
            </a:r>
            <a:endParaRPr lang="en-GB" sz="1800" dirty="0" smtClean="0"/>
          </a:p>
          <a:p>
            <a:r>
              <a:rPr lang="en-GB" sz="1800" dirty="0" smtClean="0"/>
              <a:t>Consistent </a:t>
            </a:r>
            <a:r>
              <a:rPr lang="en-GB" sz="1800" dirty="0"/>
              <a:t>text style, fonts, and size also adds to readability</a:t>
            </a:r>
            <a:r>
              <a:rPr lang="en-GB" sz="1800" dirty="0" smtClean="0"/>
              <a:t>.</a:t>
            </a:r>
          </a:p>
          <a:p>
            <a:endParaRPr lang="en-GB" sz="1800" dirty="0"/>
          </a:p>
          <a:p>
            <a:pPr marL="0" indent="0">
              <a:buNone/>
            </a:pPr>
            <a:r>
              <a:rPr lang="en-GB" sz="2000" b="1" dirty="0" smtClean="0">
                <a:solidFill>
                  <a:schemeClr val="accent5">
                    <a:lumMod val="75000"/>
                  </a:schemeClr>
                </a:solidFill>
                <a:latin typeface="Calibri" panose="020F0502020204030204" pitchFamily="34" charset="0"/>
                <a:cs typeface="Arial" panose="020B0604020202020204" pitchFamily="34" charset="0"/>
              </a:rPr>
              <a:t>Scrollbars</a:t>
            </a:r>
          </a:p>
          <a:p>
            <a:r>
              <a:rPr lang="en-GB" sz="1800" dirty="0" smtClean="0"/>
              <a:t>Typically </a:t>
            </a:r>
            <a:r>
              <a:rPr lang="en-GB" sz="1800" dirty="0"/>
              <a:t>it is best </a:t>
            </a:r>
            <a:r>
              <a:rPr lang="en-GB" sz="1800" dirty="0">
                <a:solidFill>
                  <a:srgbClr val="0070C0"/>
                </a:solidFill>
              </a:rPr>
              <a:t>to avoid scrollbars </a:t>
            </a:r>
            <a:r>
              <a:rPr lang="en-GB" sz="1800" dirty="0"/>
              <a:t>because it is difficult to ascertain the full </a:t>
            </a:r>
            <a:r>
              <a:rPr lang="en-GB" sz="1800" dirty="0" smtClean="0"/>
              <a:t>context of </a:t>
            </a:r>
            <a:r>
              <a:rPr lang="en-GB" sz="1800" dirty="0"/>
              <a:t>the data being presented. </a:t>
            </a:r>
            <a:endParaRPr lang="en-GB" sz="1800" dirty="0" smtClean="0"/>
          </a:p>
          <a:p>
            <a:r>
              <a:rPr lang="en-GB" sz="1800" dirty="0" smtClean="0"/>
              <a:t>If </a:t>
            </a:r>
            <a:r>
              <a:rPr lang="en-GB" sz="1800" dirty="0"/>
              <a:t>the business person does need to see a tabular data grid, then </a:t>
            </a:r>
            <a:r>
              <a:rPr lang="en-GB" sz="1800" dirty="0" smtClean="0">
                <a:solidFill>
                  <a:srgbClr val="0070C0"/>
                </a:solidFill>
              </a:rPr>
              <a:t>consider linking </a:t>
            </a:r>
            <a:r>
              <a:rPr lang="en-GB" sz="1800" dirty="0">
                <a:solidFill>
                  <a:srgbClr val="0070C0"/>
                </a:solidFill>
              </a:rPr>
              <a:t>to a stand-alone grid from the initial dashboard</a:t>
            </a:r>
            <a:r>
              <a:rPr lang="en-GB" sz="1800" dirty="0"/>
              <a:t>.</a:t>
            </a:r>
          </a:p>
          <a:p>
            <a:endParaRPr lang="en-GB" sz="1800" dirty="0"/>
          </a:p>
          <a:p>
            <a:endParaRPr lang="en-US" sz="1800" dirty="0"/>
          </a:p>
        </p:txBody>
      </p:sp>
      <p:sp>
        <p:nvSpPr>
          <p:cNvPr id="3" name="Slide Number Placeholder 2"/>
          <p:cNvSpPr>
            <a:spLocks noGrp="1"/>
          </p:cNvSpPr>
          <p:nvPr>
            <p:ph type="sldNum" sz="quarter" idx="12"/>
          </p:nvPr>
        </p:nvSpPr>
        <p:spPr/>
        <p:txBody>
          <a:bodyPr/>
          <a:lstStyle/>
          <a:p>
            <a:fld id="{DD40C559-0D42-4D76-92B1-8C19F3BDA397}" type="slidenum">
              <a:rPr lang="en-US" smtClean="0"/>
              <a:t>26</a:t>
            </a:fld>
            <a:endParaRPr lang="en-US" dirty="0"/>
          </a:p>
        </p:txBody>
      </p:sp>
    </p:spTree>
    <p:extLst>
      <p:ext uri="{BB962C8B-B14F-4D97-AF65-F5344CB8AC3E}">
        <p14:creationId xmlns:p14="http://schemas.microsoft.com/office/powerpoint/2010/main" val="17354741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 Design for Self-Service </a:t>
            </a:r>
            <a:r>
              <a:rPr lang="en-US" b="1" dirty="0" smtClean="0"/>
              <a:t>BI</a:t>
            </a:r>
            <a:endParaRPr lang="en-US" b="1" dirty="0"/>
          </a:p>
        </p:txBody>
      </p:sp>
      <p:sp>
        <p:nvSpPr>
          <p:cNvPr id="7" name="Content Placeholder 5">
            <a:extLst>
              <a:ext uri="{FF2B5EF4-FFF2-40B4-BE49-F238E27FC236}">
                <a16:creationId xmlns:a16="http://schemas.microsoft.com/office/drawing/2014/main" id="{D151B174-4662-5A4F-F2AC-9A2D2E754890}"/>
              </a:ext>
            </a:extLst>
          </p:cNvPr>
          <p:cNvSpPr>
            <a:spLocks noGrp="1"/>
          </p:cNvSpPr>
          <p:nvPr>
            <p:ph idx="1"/>
          </p:nvPr>
        </p:nvSpPr>
        <p:spPr>
          <a:xfrm>
            <a:off x="838200" y="1825625"/>
            <a:ext cx="10515600" cy="4351338"/>
          </a:xfrm>
        </p:spPr>
        <p:txBody>
          <a:bodyPr>
            <a:normAutofit/>
          </a:bodyPr>
          <a:lstStyle/>
          <a:p>
            <a:r>
              <a:rPr lang="en-GB" sz="2000" dirty="0"/>
              <a:t>The data presented in each BI application must be designed in </a:t>
            </a:r>
            <a:r>
              <a:rPr lang="en-GB" sz="2000" dirty="0">
                <a:solidFill>
                  <a:srgbClr val="0070C0"/>
                </a:solidFill>
              </a:rPr>
              <a:t>the context of the ease-of-use </a:t>
            </a:r>
            <a:r>
              <a:rPr lang="en-GB" sz="2000" dirty="0" smtClean="0"/>
              <a:t>and </a:t>
            </a:r>
            <a:r>
              <a:rPr lang="en-GB" sz="2000" dirty="0" smtClean="0">
                <a:solidFill>
                  <a:srgbClr val="0070C0"/>
                </a:solidFill>
              </a:rPr>
              <a:t>functionality</a:t>
            </a:r>
            <a:r>
              <a:rPr lang="en-GB" sz="2000" dirty="0" smtClean="0"/>
              <a:t> </a:t>
            </a:r>
            <a:r>
              <a:rPr lang="en-GB" sz="2000" dirty="0"/>
              <a:t>that is appropriate for its intended use and audience.</a:t>
            </a:r>
          </a:p>
          <a:p>
            <a:r>
              <a:rPr lang="en-GB" sz="2000" dirty="0" smtClean="0"/>
              <a:t>In </a:t>
            </a:r>
            <a:r>
              <a:rPr lang="en-GB" sz="2000" dirty="0"/>
              <a:t>the previous section, you read </a:t>
            </a:r>
            <a:r>
              <a:rPr lang="en-GB" sz="2000" dirty="0" smtClean="0"/>
              <a:t>that cluttered </a:t>
            </a:r>
            <a:r>
              <a:rPr lang="en-GB" sz="2000" dirty="0"/>
              <a:t>and poorly designed visual layouts can hinder business analysis. It’s the same with data layouts.</a:t>
            </a:r>
          </a:p>
          <a:p>
            <a:r>
              <a:rPr lang="en-GB" sz="2000" dirty="0"/>
              <a:t>When the data model that business people see when using the BI application is cluttered </a:t>
            </a:r>
            <a:r>
              <a:rPr lang="en-GB" sz="2000" dirty="0" smtClean="0"/>
              <a:t>and poorly </a:t>
            </a:r>
            <a:r>
              <a:rPr lang="en-GB" sz="2000" dirty="0"/>
              <a:t>designed, it makes it much harder to use. We will refer to this as</a:t>
            </a:r>
            <a:r>
              <a:rPr lang="en-GB" sz="2000" b="1" dirty="0"/>
              <a:t> the BI presentation model</a:t>
            </a:r>
            <a:r>
              <a:rPr lang="en-GB" sz="2000" dirty="0"/>
              <a:t>.</a:t>
            </a:r>
          </a:p>
          <a:p>
            <a:pPr marL="342900" indent="-342900">
              <a:lnSpc>
                <a:spcPct val="150000"/>
              </a:lnSpc>
              <a:buFont typeface="Symbol" pitchFamily="2" charset="2"/>
              <a:buChar char=""/>
            </a:pPr>
            <a:endParaRPr lang="en-US" sz="1800" dirty="0">
              <a:latin typeface="Calibri" panose="020F0502020204030204" pitchFamily="34" charset="0"/>
              <a:cs typeface="Arial" panose="020B0604020202020204" pitchFamily="34" charset="0"/>
            </a:endParaRPr>
          </a:p>
          <a:p>
            <a:pPr marL="0" indent="0">
              <a:buNone/>
            </a:pPr>
            <a:endParaRPr lang="en-US" dirty="0"/>
          </a:p>
        </p:txBody>
      </p:sp>
      <p:sp>
        <p:nvSpPr>
          <p:cNvPr id="3" name="Slide Number Placeholder 2"/>
          <p:cNvSpPr>
            <a:spLocks noGrp="1"/>
          </p:cNvSpPr>
          <p:nvPr>
            <p:ph type="sldNum" sz="quarter" idx="12"/>
          </p:nvPr>
        </p:nvSpPr>
        <p:spPr/>
        <p:txBody>
          <a:bodyPr/>
          <a:lstStyle/>
          <a:p>
            <a:fld id="{DD40C559-0D42-4D76-92B1-8C19F3BDA397}" type="slidenum">
              <a:rPr lang="en-US" smtClean="0"/>
              <a:t>27</a:t>
            </a:fld>
            <a:endParaRPr lang="en-US"/>
          </a:p>
        </p:txBody>
      </p:sp>
    </p:spTree>
    <p:extLst>
      <p:ext uri="{BB962C8B-B14F-4D97-AF65-F5344CB8AC3E}">
        <p14:creationId xmlns:p14="http://schemas.microsoft.com/office/powerpoint/2010/main" val="8304557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 Design for Self-Service BI</a:t>
            </a:r>
            <a:r>
              <a:rPr lang="en-US" b="1" dirty="0" smtClean="0"/>
              <a:t/>
            </a:r>
            <a:br>
              <a:rPr lang="en-US" b="1" dirty="0" smtClean="0"/>
            </a:br>
            <a:r>
              <a:rPr lang="en-US" sz="3200" b="1" dirty="0">
                <a:solidFill>
                  <a:schemeClr val="accent2">
                    <a:lumMod val="75000"/>
                  </a:schemeClr>
                </a:solidFill>
              </a:rPr>
              <a:t>The Last Data Preparation Step</a:t>
            </a:r>
            <a:endParaRPr lang="en-US" b="1" dirty="0">
              <a:solidFill>
                <a:schemeClr val="accent2">
                  <a:lumMod val="75000"/>
                </a:schemeClr>
              </a:solidFill>
            </a:endParaRPr>
          </a:p>
        </p:txBody>
      </p:sp>
      <p:sp>
        <p:nvSpPr>
          <p:cNvPr id="7" name="Content Placeholder 5">
            <a:extLst>
              <a:ext uri="{FF2B5EF4-FFF2-40B4-BE49-F238E27FC236}">
                <a16:creationId xmlns:a16="http://schemas.microsoft.com/office/drawing/2014/main" id="{D151B174-4662-5A4F-F2AC-9A2D2E754890}"/>
              </a:ext>
            </a:extLst>
          </p:cNvPr>
          <p:cNvSpPr>
            <a:spLocks noGrp="1"/>
          </p:cNvSpPr>
          <p:nvPr>
            <p:ph idx="1"/>
          </p:nvPr>
        </p:nvSpPr>
        <p:spPr>
          <a:xfrm>
            <a:off x="838200" y="1882775"/>
            <a:ext cx="10515600" cy="4351338"/>
          </a:xfrm>
        </p:spPr>
        <p:txBody>
          <a:bodyPr>
            <a:normAutofit lnSpcReduction="10000"/>
          </a:bodyPr>
          <a:lstStyle/>
          <a:p>
            <a:pPr marL="342900" indent="-342900">
              <a:lnSpc>
                <a:spcPct val="150000"/>
              </a:lnSpc>
              <a:buFont typeface="Symbol" pitchFamily="2" charset="2"/>
              <a:buChar char=""/>
            </a:pPr>
            <a:r>
              <a:rPr lang="en-GB" sz="2000" dirty="0">
                <a:latin typeface="Calibri" panose="020F0502020204030204" pitchFamily="34" charset="0"/>
                <a:cs typeface="Arial" panose="020B0604020202020204" pitchFamily="34" charset="0"/>
              </a:rPr>
              <a:t>Most BI tools present data to the business people in the context of a dimensional model, displaying </a:t>
            </a:r>
            <a:r>
              <a:rPr lang="en-GB" sz="2000" dirty="0" smtClean="0">
                <a:latin typeface="Calibri" panose="020F0502020204030204" pitchFamily="34" charset="0"/>
                <a:cs typeface="Arial" panose="020B0604020202020204" pitchFamily="34" charset="0"/>
              </a:rPr>
              <a:t>the</a:t>
            </a:r>
            <a:r>
              <a:rPr lang="ar-SA" sz="2000" dirty="0" smtClean="0">
                <a:latin typeface="Calibri" panose="020F0502020204030204" pitchFamily="34" charset="0"/>
                <a:cs typeface="Arial" panose="020B0604020202020204" pitchFamily="34" charset="0"/>
              </a:rPr>
              <a:t> </a:t>
            </a:r>
            <a:r>
              <a:rPr lang="en-GB" sz="2000" dirty="0" smtClean="0">
                <a:latin typeface="Calibri" panose="020F0502020204030204" pitchFamily="34" charset="0"/>
                <a:cs typeface="Arial" panose="020B0604020202020204" pitchFamily="34" charset="0"/>
              </a:rPr>
              <a:t>data </a:t>
            </a:r>
            <a:r>
              <a:rPr lang="en-GB" sz="2000" dirty="0">
                <a:latin typeface="Calibri" panose="020F0502020204030204" pitchFamily="34" charset="0"/>
                <a:cs typeface="Arial" panose="020B0604020202020204" pitchFamily="34" charset="0"/>
              </a:rPr>
              <a:t>as dimensions and measures (or facts). </a:t>
            </a:r>
          </a:p>
          <a:p>
            <a:pPr marL="342900" indent="-342900">
              <a:lnSpc>
                <a:spcPct val="150000"/>
              </a:lnSpc>
              <a:buFont typeface="Symbol" pitchFamily="2" charset="2"/>
              <a:buChar char=""/>
            </a:pPr>
            <a:r>
              <a:rPr lang="en-GB" sz="2000" dirty="0" smtClean="0">
                <a:latin typeface="Calibri" panose="020F0502020204030204" pitchFamily="34" charset="0"/>
                <a:cs typeface="Arial" panose="020B0604020202020204" pitchFamily="34" charset="0"/>
              </a:rPr>
              <a:t>This </a:t>
            </a:r>
            <a:r>
              <a:rPr lang="en-GB" sz="2000" dirty="0">
                <a:latin typeface="Calibri" panose="020F0502020204030204" pitchFamily="34" charset="0"/>
                <a:cs typeface="Arial" panose="020B0604020202020204" pitchFamily="34" charset="0"/>
              </a:rPr>
              <a:t>context exists regardless of the data structure of </a:t>
            </a:r>
            <a:r>
              <a:rPr lang="en-GB" sz="2000" dirty="0" smtClean="0">
                <a:latin typeface="Calibri" panose="020F0502020204030204" pitchFamily="34" charset="0"/>
                <a:cs typeface="Arial" panose="020B0604020202020204" pitchFamily="34" charset="0"/>
              </a:rPr>
              <a:t>the</a:t>
            </a:r>
            <a:r>
              <a:rPr lang="ar-SA" sz="2000" dirty="0" smtClean="0">
                <a:latin typeface="Calibri" panose="020F0502020204030204" pitchFamily="34" charset="0"/>
                <a:cs typeface="Arial" panose="020B0604020202020204" pitchFamily="34" charset="0"/>
              </a:rPr>
              <a:t> </a:t>
            </a:r>
            <a:r>
              <a:rPr lang="en-GB" sz="2000" dirty="0" smtClean="0">
                <a:latin typeface="Calibri" panose="020F0502020204030204" pitchFamily="34" charset="0"/>
                <a:cs typeface="Arial" panose="020B0604020202020204" pitchFamily="34" charset="0"/>
              </a:rPr>
              <a:t>data </a:t>
            </a:r>
            <a:r>
              <a:rPr lang="en-GB" sz="2000" dirty="0">
                <a:latin typeface="Calibri" panose="020F0502020204030204" pitchFamily="34" charset="0"/>
                <a:cs typeface="Arial" panose="020B0604020202020204" pitchFamily="34" charset="0"/>
              </a:rPr>
              <a:t>sources the BI tool is accessing. </a:t>
            </a:r>
            <a:endParaRPr lang="en-GB" sz="2000" dirty="0" smtClean="0">
              <a:latin typeface="Calibri" panose="020F0502020204030204" pitchFamily="34" charset="0"/>
              <a:cs typeface="Arial" panose="020B0604020202020204" pitchFamily="34" charset="0"/>
            </a:endParaRPr>
          </a:p>
          <a:p>
            <a:pPr marL="342900" indent="-342900">
              <a:lnSpc>
                <a:spcPct val="150000"/>
              </a:lnSpc>
              <a:buFont typeface="Symbol" pitchFamily="2" charset="2"/>
              <a:buChar char=""/>
            </a:pPr>
            <a:r>
              <a:rPr lang="en-GB" sz="2000" dirty="0" smtClean="0">
                <a:latin typeface="Calibri" panose="020F0502020204030204" pitchFamily="34" charset="0"/>
                <a:cs typeface="Arial" panose="020B0604020202020204" pitchFamily="34" charset="0"/>
              </a:rPr>
              <a:t>In </a:t>
            </a:r>
            <a:r>
              <a:rPr lang="en-GB" sz="2000" dirty="0">
                <a:latin typeface="Calibri" panose="020F0502020204030204" pitchFamily="34" charset="0"/>
                <a:cs typeface="Arial" panose="020B0604020202020204" pitchFamily="34" charset="0"/>
              </a:rPr>
              <a:t>addition, hierarchies can be created by linking </a:t>
            </a:r>
            <a:r>
              <a:rPr lang="en-GB" sz="2000" dirty="0" smtClean="0">
                <a:latin typeface="Calibri" panose="020F0502020204030204" pitchFamily="34" charset="0"/>
                <a:cs typeface="Arial" panose="020B0604020202020204" pitchFamily="34" charset="0"/>
              </a:rPr>
              <a:t>dimensions</a:t>
            </a:r>
            <a:r>
              <a:rPr lang="ar-SA" sz="2000" dirty="0" smtClean="0">
                <a:latin typeface="Calibri" panose="020F0502020204030204" pitchFamily="34" charset="0"/>
                <a:cs typeface="Arial" panose="020B0604020202020204" pitchFamily="34" charset="0"/>
              </a:rPr>
              <a:t> </a:t>
            </a:r>
            <a:r>
              <a:rPr lang="en-GB" sz="2000" dirty="0" smtClean="0">
                <a:latin typeface="Calibri" panose="020F0502020204030204" pitchFamily="34" charset="0"/>
                <a:cs typeface="Arial" panose="020B0604020202020204" pitchFamily="34" charset="0"/>
              </a:rPr>
              <a:t>together</a:t>
            </a:r>
            <a:r>
              <a:rPr lang="en-GB" sz="2000" dirty="0">
                <a:latin typeface="Calibri" panose="020F0502020204030204" pitchFamily="34" charset="0"/>
                <a:cs typeface="Arial" panose="020B0604020202020204" pitchFamily="34" charset="0"/>
              </a:rPr>
              <a:t>, new measures can be derived by performing functions on other measures, entities can </a:t>
            </a:r>
            <a:r>
              <a:rPr lang="en-GB" sz="2000" dirty="0" smtClean="0">
                <a:latin typeface="Calibri" panose="020F0502020204030204" pitchFamily="34" charset="0"/>
                <a:cs typeface="Arial" panose="020B0604020202020204" pitchFamily="34" charset="0"/>
              </a:rPr>
              <a:t>be</a:t>
            </a:r>
            <a:r>
              <a:rPr lang="ar-SA" sz="2000" dirty="0" smtClean="0">
                <a:latin typeface="Calibri" panose="020F0502020204030204" pitchFamily="34" charset="0"/>
                <a:cs typeface="Arial" panose="020B0604020202020204" pitchFamily="34" charset="0"/>
              </a:rPr>
              <a:t> </a:t>
            </a:r>
            <a:r>
              <a:rPr lang="en-GB" sz="2000" dirty="0" smtClean="0">
                <a:latin typeface="Calibri" panose="020F0502020204030204" pitchFamily="34" charset="0"/>
                <a:cs typeface="Arial" panose="020B0604020202020204" pitchFamily="34" charset="0"/>
              </a:rPr>
              <a:t>renamed</a:t>
            </a:r>
            <a:r>
              <a:rPr lang="en-GB" sz="2000" dirty="0">
                <a:latin typeface="Calibri" panose="020F0502020204030204" pitchFamily="34" charset="0"/>
                <a:cs typeface="Arial" panose="020B0604020202020204" pitchFamily="34" charset="0"/>
              </a:rPr>
              <a:t>, and things can be hidden from view. </a:t>
            </a:r>
            <a:endParaRPr lang="en-GB" sz="2000" dirty="0" smtClean="0">
              <a:latin typeface="Calibri" panose="020F0502020204030204" pitchFamily="34" charset="0"/>
              <a:cs typeface="Arial" panose="020B0604020202020204" pitchFamily="34" charset="0"/>
            </a:endParaRPr>
          </a:p>
          <a:p>
            <a:pPr marL="342900" indent="-342900">
              <a:lnSpc>
                <a:spcPct val="150000"/>
              </a:lnSpc>
              <a:buFont typeface="Symbol" pitchFamily="2" charset="2"/>
              <a:buChar char=""/>
            </a:pPr>
            <a:r>
              <a:rPr lang="en-GB" sz="2000" dirty="0" smtClean="0">
                <a:solidFill>
                  <a:srgbClr val="0070C0"/>
                </a:solidFill>
                <a:latin typeface="Calibri" panose="020F0502020204030204" pitchFamily="34" charset="0"/>
                <a:cs typeface="Arial" panose="020B0604020202020204" pitchFamily="34" charset="0"/>
              </a:rPr>
              <a:t>All </a:t>
            </a:r>
            <a:r>
              <a:rPr lang="en-GB" sz="2000" dirty="0">
                <a:solidFill>
                  <a:srgbClr val="0070C0"/>
                </a:solidFill>
                <a:latin typeface="Calibri" panose="020F0502020204030204" pitchFamily="34" charset="0"/>
                <a:cs typeface="Arial" panose="020B0604020202020204" pitchFamily="34" charset="0"/>
              </a:rPr>
              <a:t>of this information is stored in the BI tool’s </a:t>
            </a:r>
            <a:r>
              <a:rPr lang="en-GB" sz="2000" dirty="0" smtClean="0">
                <a:solidFill>
                  <a:srgbClr val="0070C0"/>
                </a:solidFill>
                <a:latin typeface="Calibri" panose="020F0502020204030204" pitchFamily="34" charset="0"/>
                <a:cs typeface="Arial" panose="020B0604020202020204" pitchFamily="34" charset="0"/>
              </a:rPr>
              <a:t>repository.</a:t>
            </a:r>
            <a:r>
              <a:rPr lang="ar-SA" sz="2000" dirty="0" smtClean="0">
                <a:solidFill>
                  <a:srgbClr val="0070C0"/>
                </a:solidFill>
                <a:latin typeface="Calibri" panose="020F0502020204030204" pitchFamily="34" charset="0"/>
                <a:cs typeface="Arial" panose="020B0604020202020204" pitchFamily="34" charset="0"/>
              </a:rPr>
              <a:t> </a:t>
            </a:r>
            <a:r>
              <a:rPr lang="en-GB" sz="2000" dirty="0" smtClean="0">
                <a:solidFill>
                  <a:srgbClr val="0070C0"/>
                </a:solidFill>
                <a:latin typeface="Calibri" panose="020F0502020204030204" pitchFamily="34" charset="0"/>
                <a:cs typeface="Arial" panose="020B0604020202020204" pitchFamily="34" charset="0"/>
              </a:rPr>
              <a:t>The </a:t>
            </a:r>
            <a:r>
              <a:rPr lang="en-GB" sz="2000" dirty="0">
                <a:solidFill>
                  <a:srgbClr val="0070C0"/>
                </a:solidFill>
                <a:latin typeface="Calibri" panose="020F0502020204030204" pitchFamily="34" charset="0"/>
                <a:cs typeface="Arial" panose="020B0604020202020204" pitchFamily="34" charset="0"/>
              </a:rPr>
              <a:t>dimensional model with all of its modifications results in the BI presentation model that </a:t>
            </a:r>
            <a:r>
              <a:rPr lang="en-GB" sz="2000" dirty="0" smtClean="0">
                <a:solidFill>
                  <a:srgbClr val="0070C0"/>
                </a:solidFill>
                <a:latin typeface="Calibri" panose="020F0502020204030204" pitchFamily="34" charset="0"/>
                <a:cs typeface="Arial" panose="020B0604020202020204" pitchFamily="34" charset="0"/>
              </a:rPr>
              <a:t>business</a:t>
            </a:r>
            <a:r>
              <a:rPr lang="ar-SA" sz="2000" dirty="0" smtClean="0">
                <a:solidFill>
                  <a:srgbClr val="0070C0"/>
                </a:solidFill>
                <a:latin typeface="Calibri" panose="020F0502020204030204" pitchFamily="34" charset="0"/>
                <a:cs typeface="Arial" panose="020B0604020202020204" pitchFamily="34" charset="0"/>
              </a:rPr>
              <a:t> </a:t>
            </a:r>
            <a:r>
              <a:rPr lang="en-GB" sz="2000" dirty="0" smtClean="0">
                <a:solidFill>
                  <a:srgbClr val="0070C0"/>
                </a:solidFill>
                <a:latin typeface="Calibri" panose="020F0502020204030204" pitchFamily="34" charset="0"/>
                <a:cs typeface="Arial" panose="020B0604020202020204" pitchFamily="34" charset="0"/>
              </a:rPr>
              <a:t>people </a:t>
            </a:r>
            <a:r>
              <a:rPr lang="en-GB" sz="2000" dirty="0">
                <a:solidFill>
                  <a:srgbClr val="0070C0"/>
                </a:solidFill>
                <a:latin typeface="Calibri" panose="020F0502020204030204" pitchFamily="34" charset="0"/>
                <a:cs typeface="Arial" panose="020B0604020202020204" pitchFamily="34" charset="0"/>
              </a:rPr>
              <a:t>see when using the BI applications</a:t>
            </a:r>
            <a:r>
              <a:rPr lang="en-GB" sz="2000" dirty="0">
                <a:latin typeface="Calibri" panose="020F0502020204030204" pitchFamily="34" charset="0"/>
                <a:cs typeface="Arial" panose="020B0604020202020204" pitchFamily="34" charset="0"/>
              </a:rPr>
              <a:t>. </a:t>
            </a:r>
            <a:endParaRPr lang="en-US" dirty="0"/>
          </a:p>
        </p:txBody>
      </p:sp>
      <p:sp>
        <p:nvSpPr>
          <p:cNvPr id="3" name="Slide Number Placeholder 2"/>
          <p:cNvSpPr>
            <a:spLocks noGrp="1"/>
          </p:cNvSpPr>
          <p:nvPr>
            <p:ph type="sldNum" sz="quarter" idx="12"/>
          </p:nvPr>
        </p:nvSpPr>
        <p:spPr/>
        <p:txBody>
          <a:bodyPr/>
          <a:lstStyle/>
          <a:p>
            <a:fld id="{DD40C559-0D42-4D76-92B1-8C19F3BDA397}" type="slidenum">
              <a:rPr lang="en-US" smtClean="0"/>
              <a:t>28</a:t>
            </a:fld>
            <a:endParaRPr lang="en-US"/>
          </a:p>
        </p:txBody>
      </p:sp>
    </p:spTree>
    <p:extLst>
      <p:ext uri="{BB962C8B-B14F-4D97-AF65-F5344CB8AC3E}">
        <p14:creationId xmlns:p14="http://schemas.microsoft.com/office/powerpoint/2010/main" val="34768764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 Design for Self-Service BI</a:t>
            </a:r>
            <a:r>
              <a:rPr lang="en-US" b="1" dirty="0" smtClean="0"/>
              <a:t/>
            </a:r>
            <a:br>
              <a:rPr lang="en-US" b="1" dirty="0" smtClean="0"/>
            </a:br>
            <a:r>
              <a:rPr lang="en-US" sz="3200" b="1" dirty="0">
                <a:solidFill>
                  <a:schemeClr val="accent2">
                    <a:lumMod val="75000"/>
                  </a:schemeClr>
                </a:solidFill>
              </a:rPr>
              <a:t>The Last Data Preparation </a:t>
            </a:r>
            <a:r>
              <a:rPr lang="en-US" sz="3200" b="1" dirty="0" smtClean="0">
                <a:solidFill>
                  <a:schemeClr val="accent2">
                    <a:lumMod val="75000"/>
                  </a:schemeClr>
                </a:solidFill>
              </a:rPr>
              <a:t>Step</a:t>
            </a:r>
            <a:r>
              <a:rPr lang="en-GB" sz="3200" b="1" dirty="0" smtClean="0">
                <a:solidFill>
                  <a:schemeClr val="accent2">
                    <a:lumMod val="75000"/>
                  </a:schemeClr>
                </a:solidFill>
              </a:rPr>
              <a:t> </a:t>
            </a:r>
            <a:r>
              <a:rPr lang="en-GB" sz="3200" b="1" dirty="0">
                <a:solidFill>
                  <a:schemeClr val="accent2">
                    <a:lumMod val="75000"/>
                  </a:schemeClr>
                </a:solidFill>
              </a:rPr>
              <a:t>(Cont.)</a:t>
            </a:r>
            <a:endParaRPr lang="en-US" b="1" dirty="0">
              <a:solidFill>
                <a:schemeClr val="accent2">
                  <a:lumMod val="75000"/>
                </a:schemeClr>
              </a:solidFill>
            </a:endParaRPr>
          </a:p>
        </p:txBody>
      </p:sp>
      <p:sp>
        <p:nvSpPr>
          <p:cNvPr id="7" name="Content Placeholder 5">
            <a:extLst>
              <a:ext uri="{FF2B5EF4-FFF2-40B4-BE49-F238E27FC236}">
                <a16:creationId xmlns:a16="http://schemas.microsoft.com/office/drawing/2014/main" id="{D151B174-4662-5A4F-F2AC-9A2D2E754890}"/>
              </a:ext>
            </a:extLst>
          </p:cNvPr>
          <p:cNvSpPr>
            <a:spLocks noGrp="1"/>
          </p:cNvSpPr>
          <p:nvPr>
            <p:ph idx="1"/>
          </p:nvPr>
        </p:nvSpPr>
        <p:spPr>
          <a:xfrm>
            <a:off x="838200" y="1882775"/>
            <a:ext cx="10515600" cy="4351338"/>
          </a:xfrm>
        </p:spPr>
        <p:txBody>
          <a:bodyPr>
            <a:normAutofit/>
          </a:bodyPr>
          <a:lstStyle/>
          <a:p>
            <a:pPr marL="0" indent="0">
              <a:lnSpc>
                <a:spcPct val="150000"/>
              </a:lnSpc>
              <a:buNone/>
            </a:pPr>
            <a:r>
              <a:rPr lang="en-GB" sz="2000" dirty="0" smtClean="0">
                <a:latin typeface="Calibri" panose="020F0502020204030204" pitchFamily="34" charset="0"/>
                <a:cs typeface="Arial" panose="020B0604020202020204" pitchFamily="34" charset="0"/>
              </a:rPr>
              <a:t>Two </a:t>
            </a:r>
            <a:r>
              <a:rPr lang="en-GB" sz="2000" dirty="0">
                <a:latin typeface="Calibri" panose="020F0502020204030204" pitchFamily="34" charset="0"/>
                <a:cs typeface="Arial" panose="020B0604020202020204" pitchFamily="34" charset="0"/>
              </a:rPr>
              <a:t>approaches for the BI presentation model are</a:t>
            </a:r>
            <a:r>
              <a:rPr lang="en-GB" sz="2000" dirty="0" smtClean="0">
                <a:latin typeface="Calibri" panose="020F0502020204030204" pitchFamily="34" charset="0"/>
                <a:cs typeface="Arial" panose="020B0604020202020204" pitchFamily="34" charset="0"/>
              </a:rPr>
              <a:t>:</a:t>
            </a:r>
          </a:p>
          <a:p>
            <a:pPr>
              <a:lnSpc>
                <a:spcPct val="150000"/>
              </a:lnSpc>
            </a:pPr>
            <a:r>
              <a:rPr lang="en-GB" sz="1800" b="1" dirty="0" smtClean="0">
                <a:latin typeface="Calibri" panose="020F0502020204030204" pitchFamily="34" charset="0"/>
                <a:cs typeface="Arial" panose="020B0604020202020204" pitchFamily="34" charset="0"/>
              </a:rPr>
              <a:t>Vertical</a:t>
            </a:r>
            <a:r>
              <a:rPr lang="en-GB" sz="1800" dirty="0" smtClean="0">
                <a:latin typeface="Calibri" panose="020F0502020204030204" pitchFamily="34" charset="0"/>
                <a:cs typeface="Arial" panose="020B0604020202020204" pitchFamily="34" charset="0"/>
              </a:rPr>
              <a:t>—it </a:t>
            </a:r>
            <a:r>
              <a:rPr lang="en-GB" sz="1800" dirty="0">
                <a:latin typeface="Calibri" panose="020F0502020204030204" pitchFamily="34" charset="0"/>
                <a:cs typeface="Arial" panose="020B0604020202020204" pitchFamily="34" charset="0"/>
              </a:rPr>
              <a:t>is tailored to meet the needs of its BI application just like the visualizations </a:t>
            </a:r>
            <a:r>
              <a:rPr lang="en-GB" sz="1800" dirty="0" smtClean="0">
                <a:latin typeface="Calibri" panose="020F0502020204030204" pitchFamily="34" charset="0"/>
                <a:cs typeface="Arial" panose="020B0604020202020204" pitchFamily="34" charset="0"/>
              </a:rPr>
              <a:t>and analytical functionality</a:t>
            </a:r>
            <a:r>
              <a:rPr lang="en-GB" sz="1800" dirty="0">
                <a:solidFill>
                  <a:srgbClr val="0070C0"/>
                </a:solidFill>
                <a:latin typeface="Calibri" panose="020F0502020204030204" pitchFamily="34" charset="0"/>
                <a:cs typeface="Arial" panose="020B0604020202020204" pitchFamily="34" charset="0"/>
              </a:rPr>
              <a:t>. It is geared toward a specific business group </a:t>
            </a:r>
            <a:r>
              <a:rPr lang="en-GB" sz="1800" dirty="0">
                <a:latin typeface="Calibri" panose="020F0502020204030204" pitchFamily="34" charset="0"/>
                <a:cs typeface="Arial" panose="020B0604020202020204" pitchFamily="34" charset="0"/>
              </a:rPr>
              <a:t>and the functions that </a:t>
            </a:r>
            <a:r>
              <a:rPr lang="en-GB" sz="1800" dirty="0" smtClean="0">
                <a:latin typeface="Calibri" panose="020F0502020204030204" pitchFamily="34" charset="0"/>
                <a:cs typeface="Arial" panose="020B0604020202020204" pitchFamily="34" charset="0"/>
              </a:rPr>
              <a:t>they perform</a:t>
            </a:r>
            <a:r>
              <a:rPr lang="en-GB" sz="1800" dirty="0">
                <a:latin typeface="Calibri" panose="020F0502020204030204" pitchFamily="34" charset="0"/>
                <a:cs typeface="Arial" panose="020B0604020202020204" pitchFamily="34" charset="0"/>
              </a:rPr>
              <a:t>. This is a vertical orientation with the same people performing different </a:t>
            </a:r>
            <a:r>
              <a:rPr lang="en-GB" sz="1800" dirty="0" smtClean="0">
                <a:latin typeface="Calibri" panose="020F0502020204030204" pitchFamily="34" charset="0"/>
                <a:cs typeface="Arial" panose="020B0604020202020204" pitchFamily="34" charset="0"/>
              </a:rPr>
              <a:t>functions. Examples </a:t>
            </a:r>
            <a:r>
              <a:rPr lang="en-GB" sz="1800" dirty="0">
                <a:latin typeface="Calibri" panose="020F0502020204030204" pitchFamily="34" charset="0"/>
                <a:cs typeface="Arial" panose="020B0604020202020204" pitchFamily="34" charset="0"/>
              </a:rPr>
              <a:t>include the accounts receivables (A/R) or the sales </a:t>
            </a:r>
            <a:r>
              <a:rPr lang="en-GB" sz="1800" dirty="0" smtClean="0">
                <a:latin typeface="Calibri" panose="020F0502020204030204" pitchFamily="34" charset="0"/>
                <a:cs typeface="Arial" panose="020B0604020202020204" pitchFamily="34" charset="0"/>
              </a:rPr>
              <a:t>group.</a:t>
            </a:r>
          </a:p>
          <a:p>
            <a:pPr>
              <a:lnSpc>
                <a:spcPct val="150000"/>
              </a:lnSpc>
            </a:pPr>
            <a:r>
              <a:rPr lang="en-GB" sz="1800" b="1" dirty="0" smtClean="0">
                <a:latin typeface="Calibri" panose="020F0502020204030204" pitchFamily="34" charset="0"/>
                <a:cs typeface="Arial" panose="020B0604020202020204" pitchFamily="34" charset="0"/>
              </a:rPr>
              <a:t>Horizontal</a:t>
            </a:r>
            <a:r>
              <a:rPr lang="en-GB" sz="1800" dirty="0" smtClean="0">
                <a:latin typeface="Calibri" panose="020F0502020204030204" pitchFamily="34" charset="0"/>
                <a:cs typeface="Arial" panose="020B0604020202020204" pitchFamily="34" charset="0"/>
              </a:rPr>
              <a:t>—</a:t>
            </a:r>
            <a:r>
              <a:rPr lang="en-GB" sz="1800" dirty="0" smtClean="0">
                <a:solidFill>
                  <a:srgbClr val="0070C0"/>
                </a:solidFill>
                <a:latin typeface="Calibri" panose="020F0502020204030204" pitchFamily="34" charset="0"/>
                <a:cs typeface="Arial" panose="020B0604020202020204" pitchFamily="34" charset="0"/>
              </a:rPr>
              <a:t>it </a:t>
            </a:r>
            <a:r>
              <a:rPr lang="en-GB" sz="1800" dirty="0">
                <a:solidFill>
                  <a:srgbClr val="0070C0"/>
                </a:solidFill>
                <a:latin typeface="Calibri" panose="020F0502020204030204" pitchFamily="34" charset="0"/>
                <a:cs typeface="Arial" panose="020B0604020202020204" pitchFamily="34" charset="0"/>
              </a:rPr>
              <a:t>focuses on a specific business process. </a:t>
            </a:r>
            <a:r>
              <a:rPr lang="en-GB" sz="1800" dirty="0">
                <a:latin typeface="Calibri" panose="020F0502020204030204" pitchFamily="34" charset="0"/>
                <a:cs typeface="Arial" panose="020B0604020202020204" pitchFamily="34" charset="0"/>
              </a:rPr>
              <a:t>This is a horizontal orientation with </a:t>
            </a:r>
            <a:r>
              <a:rPr lang="en-GB" sz="1800" dirty="0" smtClean="0">
                <a:latin typeface="Calibri" panose="020F0502020204030204" pitchFamily="34" charset="0"/>
                <a:cs typeface="Arial" panose="020B0604020202020204" pitchFamily="34" charset="0"/>
              </a:rPr>
              <a:t>one process supported </a:t>
            </a:r>
            <a:r>
              <a:rPr lang="en-GB" sz="1800" dirty="0">
                <a:latin typeface="Calibri" panose="020F0502020204030204" pitchFamily="34" charset="0"/>
                <a:cs typeface="Arial" panose="020B0604020202020204" pitchFamily="34" charset="0"/>
              </a:rPr>
              <a:t>by people who work across different business groups. Examples include </a:t>
            </a:r>
            <a:r>
              <a:rPr lang="en-GB" sz="1800" dirty="0" smtClean="0">
                <a:latin typeface="Calibri" panose="020F0502020204030204" pitchFamily="34" charset="0"/>
                <a:cs typeface="Arial" panose="020B0604020202020204" pitchFamily="34" charset="0"/>
              </a:rPr>
              <a:t>supply chain </a:t>
            </a:r>
            <a:r>
              <a:rPr lang="en-GB" sz="1800" dirty="0">
                <a:latin typeface="Calibri" panose="020F0502020204030204" pitchFamily="34" charset="0"/>
                <a:cs typeface="Arial" panose="020B0604020202020204" pitchFamily="34" charset="0"/>
              </a:rPr>
              <a:t>management and budgetary planning.</a:t>
            </a:r>
            <a:endParaRPr lang="en-US" sz="1800" dirty="0" smtClean="0">
              <a:latin typeface="Calibri" panose="020F0502020204030204" pitchFamily="34" charset="0"/>
              <a:cs typeface="Arial" panose="020B0604020202020204" pitchFamily="34" charset="0"/>
            </a:endParaRPr>
          </a:p>
          <a:p>
            <a:pPr marL="0" indent="0">
              <a:buNone/>
            </a:pPr>
            <a:endParaRPr lang="en-US" dirty="0"/>
          </a:p>
        </p:txBody>
      </p:sp>
      <p:sp>
        <p:nvSpPr>
          <p:cNvPr id="3" name="Slide Number Placeholder 2"/>
          <p:cNvSpPr>
            <a:spLocks noGrp="1"/>
          </p:cNvSpPr>
          <p:nvPr>
            <p:ph type="sldNum" sz="quarter" idx="12"/>
          </p:nvPr>
        </p:nvSpPr>
        <p:spPr/>
        <p:txBody>
          <a:bodyPr/>
          <a:lstStyle/>
          <a:p>
            <a:fld id="{DD40C559-0D42-4D76-92B1-8C19F3BDA397}" type="slidenum">
              <a:rPr lang="en-US" smtClean="0"/>
              <a:t>29</a:t>
            </a:fld>
            <a:endParaRPr lang="en-US"/>
          </a:p>
        </p:txBody>
      </p:sp>
    </p:spTree>
    <p:extLst>
      <p:ext uri="{BB962C8B-B14F-4D97-AF65-F5344CB8AC3E}">
        <p14:creationId xmlns:p14="http://schemas.microsoft.com/office/powerpoint/2010/main" val="21831967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201" y="574676"/>
            <a:ext cx="9144000" cy="2387600"/>
          </a:xfrm>
        </p:spPr>
        <p:txBody>
          <a:bodyPr>
            <a:normAutofit fontScale="90000"/>
          </a:bodyPr>
          <a:lstStyle/>
          <a:p>
            <a:r>
              <a:rPr lang="en-US" dirty="0" smtClean="0"/>
              <a:t>Chapter 13</a:t>
            </a:r>
            <a:br>
              <a:rPr lang="en-US" dirty="0" smtClean="0"/>
            </a:br>
            <a:r>
              <a:rPr lang="en-US" dirty="0" smtClean="0"/>
              <a:t>Business Intelligence Applications</a:t>
            </a:r>
            <a:endParaRPr lang="en-US" dirty="0"/>
          </a:p>
        </p:txBody>
      </p:sp>
      <p:sp>
        <p:nvSpPr>
          <p:cNvPr id="3" name="Slide Number Placeholder 2"/>
          <p:cNvSpPr>
            <a:spLocks noGrp="1"/>
          </p:cNvSpPr>
          <p:nvPr>
            <p:ph type="sldNum" sz="quarter" idx="12"/>
          </p:nvPr>
        </p:nvSpPr>
        <p:spPr/>
        <p:txBody>
          <a:bodyPr/>
          <a:lstStyle/>
          <a:p>
            <a:fld id="{DD40C559-0D42-4D76-92B1-8C19F3BDA397}" type="slidenum">
              <a:rPr lang="en-US" smtClean="0"/>
              <a:t>3</a:t>
            </a:fld>
            <a:endParaRPr lang="en-US"/>
          </a:p>
        </p:txBody>
      </p:sp>
      <p:pic>
        <p:nvPicPr>
          <p:cNvPr id="5" name="Picture 4"/>
          <p:cNvPicPr>
            <a:picLocks noChangeAspect="1"/>
          </p:cNvPicPr>
          <p:nvPr/>
        </p:nvPicPr>
        <p:blipFill>
          <a:blip r:embed="rId2"/>
          <a:stretch>
            <a:fillRect/>
          </a:stretch>
        </p:blipFill>
        <p:spPr>
          <a:xfrm>
            <a:off x="834422" y="3394500"/>
            <a:ext cx="4115950" cy="2961850"/>
          </a:xfrm>
          <a:prstGeom prst="rect">
            <a:avLst/>
          </a:prstGeom>
        </p:spPr>
      </p:pic>
    </p:spTree>
    <p:extLst>
      <p:ext uri="{BB962C8B-B14F-4D97-AF65-F5344CB8AC3E}">
        <p14:creationId xmlns:p14="http://schemas.microsoft.com/office/powerpoint/2010/main" val="1073268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 Design for Self-Service BI</a:t>
            </a:r>
            <a:r>
              <a:rPr lang="en-US" b="1" dirty="0" smtClean="0"/>
              <a:t/>
            </a:r>
            <a:br>
              <a:rPr lang="en-US" b="1" dirty="0" smtClean="0"/>
            </a:br>
            <a:r>
              <a:rPr lang="en-US" sz="3200" b="1" dirty="0">
                <a:solidFill>
                  <a:schemeClr val="accent2">
                    <a:lumMod val="75000"/>
                  </a:schemeClr>
                </a:solidFill>
              </a:rPr>
              <a:t>The Last Data Preparation </a:t>
            </a:r>
            <a:r>
              <a:rPr lang="en-US" sz="3200" b="1" dirty="0" smtClean="0">
                <a:solidFill>
                  <a:schemeClr val="accent2">
                    <a:lumMod val="75000"/>
                  </a:schemeClr>
                </a:solidFill>
              </a:rPr>
              <a:t>Step</a:t>
            </a:r>
            <a:r>
              <a:rPr lang="en-GB" sz="3200" b="1" dirty="0" smtClean="0">
                <a:solidFill>
                  <a:schemeClr val="accent2">
                    <a:lumMod val="75000"/>
                  </a:schemeClr>
                </a:solidFill>
              </a:rPr>
              <a:t> </a:t>
            </a:r>
            <a:r>
              <a:rPr lang="en-GB" sz="3200" b="1" dirty="0">
                <a:solidFill>
                  <a:schemeClr val="accent2">
                    <a:lumMod val="75000"/>
                  </a:schemeClr>
                </a:solidFill>
              </a:rPr>
              <a:t>(Cont.)</a:t>
            </a:r>
            <a:endParaRPr lang="en-US" b="1" dirty="0">
              <a:solidFill>
                <a:schemeClr val="accent2">
                  <a:lumMod val="75000"/>
                </a:schemeClr>
              </a:solidFill>
            </a:endParaRPr>
          </a:p>
        </p:txBody>
      </p:sp>
      <p:sp>
        <p:nvSpPr>
          <p:cNvPr id="7" name="Content Placeholder 5">
            <a:extLst>
              <a:ext uri="{FF2B5EF4-FFF2-40B4-BE49-F238E27FC236}">
                <a16:creationId xmlns:a16="http://schemas.microsoft.com/office/drawing/2014/main" id="{D151B174-4662-5A4F-F2AC-9A2D2E754890}"/>
              </a:ext>
            </a:extLst>
          </p:cNvPr>
          <p:cNvSpPr>
            <a:spLocks noGrp="1"/>
          </p:cNvSpPr>
          <p:nvPr>
            <p:ph idx="1"/>
          </p:nvPr>
        </p:nvSpPr>
        <p:spPr>
          <a:xfrm>
            <a:off x="838200" y="1882775"/>
            <a:ext cx="10515600" cy="4351338"/>
          </a:xfrm>
        </p:spPr>
        <p:txBody>
          <a:bodyPr>
            <a:noAutofit/>
          </a:bodyPr>
          <a:lstStyle/>
          <a:p>
            <a:pPr>
              <a:spcBef>
                <a:spcPts val="800"/>
              </a:spcBef>
              <a:spcAft>
                <a:spcPts val="800"/>
              </a:spcAft>
            </a:pPr>
            <a:r>
              <a:rPr lang="en-GB" sz="1900" dirty="0" smtClean="0"/>
              <a:t>Just </a:t>
            </a:r>
            <a:r>
              <a:rPr lang="en-GB" sz="1900" dirty="0"/>
              <a:t>as a dashboard overloaded with irrelevant or inappropriate </a:t>
            </a:r>
            <a:r>
              <a:rPr lang="en-GB" sz="1900" dirty="0" smtClean="0"/>
              <a:t>visualizations is </a:t>
            </a:r>
            <a:r>
              <a:rPr lang="en-GB" sz="1900" dirty="0"/>
              <a:t>distracting, an overloaded BI presentation model is also a hindrance. The project team can </a:t>
            </a:r>
            <a:r>
              <a:rPr lang="en-GB" sz="1900" dirty="0" smtClean="0"/>
              <a:t>build relevancy </a:t>
            </a:r>
            <a:r>
              <a:rPr lang="en-GB" sz="1900" dirty="0"/>
              <a:t>into the BI presentation model by:</a:t>
            </a:r>
          </a:p>
          <a:p>
            <a:pPr marL="441325" indent="-258763">
              <a:spcBef>
                <a:spcPts val="800"/>
              </a:spcBef>
              <a:spcAft>
                <a:spcPts val="800"/>
              </a:spcAft>
              <a:buFont typeface="Calibri" panose="020F0502020204030204" pitchFamily="34" charset="0"/>
              <a:buChar char="₋"/>
            </a:pPr>
            <a:r>
              <a:rPr lang="en-GB" sz="1900" b="1" dirty="0" smtClean="0"/>
              <a:t>Eliminating </a:t>
            </a:r>
            <a:r>
              <a:rPr lang="en-GB" sz="1900" b="1" dirty="0"/>
              <a:t>clutter. </a:t>
            </a:r>
            <a:r>
              <a:rPr lang="en-GB" sz="1900" dirty="0"/>
              <a:t>When a business person is performing analysis, it is best to have available </a:t>
            </a:r>
            <a:r>
              <a:rPr lang="en-GB" sz="1900" dirty="0" smtClean="0"/>
              <a:t>relevant dimensions </a:t>
            </a:r>
            <a:r>
              <a:rPr lang="en-GB" sz="1900" dirty="0"/>
              <a:t>or measures rather than have to sort through dozens of irrelevant choices. For example, </a:t>
            </a:r>
            <a:r>
              <a:rPr lang="en-GB" sz="1900" dirty="0" smtClean="0"/>
              <a:t>if the </a:t>
            </a:r>
            <a:r>
              <a:rPr lang="en-GB" sz="1900" dirty="0"/>
              <a:t>business person is interested in sales data, then manufacturing measures will not be useful.</a:t>
            </a:r>
          </a:p>
          <a:p>
            <a:pPr marL="441325" indent="-258763">
              <a:spcBef>
                <a:spcPts val="800"/>
              </a:spcBef>
              <a:spcAft>
                <a:spcPts val="800"/>
              </a:spcAft>
              <a:buFont typeface="Calibri" panose="020F0502020204030204" pitchFamily="34" charset="0"/>
              <a:buChar char="₋"/>
            </a:pPr>
            <a:r>
              <a:rPr lang="en-GB" sz="1900" b="1" dirty="0" smtClean="0"/>
              <a:t>Using </a:t>
            </a:r>
            <a:r>
              <a:rPr lang="en-GB" sz="1900" b="1" dirty="0"/>
              <a:t>business terminology. </a:t>
            </a:r>
            <a:r>
              <a:rPr lang="en-GB" sz="1900" dirty="0"/>
              <a:t>The dimensions and measures should use the names and </a:t>
            </a:r>
            <a:r>
              <a:rPr lang="en-GB" sz="1900" dirty="0" smtClean="0"/>
              <a:t>terminology of </a:t>
            </a:r>
            <a:r>
              <a:rPr lang="en-GB" sz="1900" dirty="0"/>
              <a:t>the people who will be using it. Although the BI team or source system applications </a:t>
            </a:r>
            <a:r>
              <a:rPr lang="en-GB" sz="1900" dirty="0" smtClean="0"/>
              <a:t>may have </a:t>
            </a:r>
            <a:r>
              <a:rPr lang="en-GB" sz="1900" dirty="0"/>
              <a:t>well-thought-out data-naming conventions, what the business people see is not the </a:t>
            </a:r>
            <a:r>
              <a:rPr lang="en-GB" sz="1900" dirty="0" smtClean="0"/>
              <a:t>database column </a:t>
            </a:r>
            <a:r>
              <a:rPr lang="en-GB" sz="1900" dirty="0"/>
              <a:t>name, but the name they use.</a:t>
            </a:r>
          </a:p>
          <a:p>
            <a:pPr marL="441325" indent="-258763">
              <a:spcBef>
                <a:spcPts val="800"/>
              </a:spcBef>
              <a:spcAft>
                <a:spcPts val="800"/>
              </a:spcAft>
              <a:buFont typeface="Calibri" panose="020F0502020204030204" pitchFamily="34" charset="0"/>
              <a:buChar char="₋"/>
            </a:pPr>
            <a:r>
              <a:rPr lang="en-GB" sz="1900" b="1" dirty="0" smtClean="0"/>
              <a:t>Prebuilding </a:t>
            </a:r>
            <a:r>
              <a:rPr lang="en-GB" sz="1900" b="1" dirty="0"/>
              <a:t>hierarchies and business-specific measures. </a:t>
            </a:r>
            <a:r>
              <a:rPr lang="en-GB" sz="1900" dirty="0"/>
              <a:t>During data discovery, the </a:t>
            </a:r>
            <a:r>
              <a:rPr lang="en-GB" sz="1900" dirty="0" smtClean="0"/>
              <a:t>project team </a:t>
            </a:r>
            <a:r>
              <a:rPr lang="en-GB" sz="1900" dirty="0"/>
              <a:t>should have uncovered the hierarchies and business-specific measures that are being used </a:t>
            </a:r>
            <a:r>
              <a:rPr lang="en-GB" sz="1900" dirty="0" smtClean="0"/>
              <a:t>in the </a:t>
            </a:r>
            <a:r>
              <a:rPr lang="en-GB" sz="1900" dirty="0"/>
              <a:t>business process or analysis being supported.</a:t>
            </a:r>
            <a:endParaRPr lang="en-US" sz="1900" dirty="0"/>
          </a:p>
        </p:txBody>
      </p:sp>
      <p:sp>
        <p:nvSpPr>
          <p:cNvPr id="3" name="Slide Number Placeholder 2"/>
          <p:cNvSpPr>
            <a:spLocks noGrp="1"/>
          </p:cNvSpPr>
          <p:nvPr>
            <p:ph type="sldNum" sz="quarter" idx="12"/>
          </p:nvPr>
        </p:nvSpPr>
        <p:spPr/>
        <p:txBody>
          <a:bodyPr/>
          <a:lstStyle/>
          <a:p>
            <a:fld id="{DD40C559-0D42-4D76-92B1-8C19F3BDA397}" type="slidenum">
              <a:rPr lang="en-US" smtClean="0"/>
              <a:t>30</a:t>
            </a:fld>
            <a:endParaRPr lang="en-US"/>
          </a:p>
        </p:txBody>
      </p:sp>
    </p:spTree>
    <p:extLst>
      <p:ext uri="{BB962C8B-B14F-4D97-AF65-F5344CB8AC3E}">
        <p14:creationId xmlns:p14="http://schemas.microsoft.com/office/powerpoint/2010/main" val="39053807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2111" y="288925"/>
            <a:ext cx="10515600" cy="1325563"/>
          </a:xfrm>
        </p:spPr>
        <p:txBody>
          <a:bodyPr/>
          <a:lstStyle/>
          <a:p>
            <a:r>
              <a:rPr lang="en-US" b="1" dirty="0"/>
              <a:t>Data Design for Self-Service BI</a:t>
            </a:r>
            <a:r>
              <a:rPr lang="en-US" b="1" dirty="0" smtClean="0"/>
              <a:t/>
            </a:r>
            <a:br>
              <a:rPr lang="en-US" b="1" dirty="0" smtClean="0"/>
            </a:br>
            <a:r>
              <a:rPr lang="en-US" sz="3200" b="1" dirty="0">
                <a:solidFill>
                  <a:schemeClr val="accent2">
                    <a:lumMod val="75000"/>
                  </a:schemeClr>
                </a:solidFill>
              </a:rPr>
              <a:t>When Inconsistency is Reintroduced</a:t>
            </a:r>
            <a:endParaRPr lang="en-US" b="1" dirty="0">
              <a:solidFill>
                <a:schemeClr val="accent2">
                  <a:lumMod val="75000"/>
                </a:schemeClr>
              </a:solidFill>
            </a:endParaRPr>
          </a:p>
        </p:txBody>
      </p:sp>
      <p:sp>
        <p:nvSpPr>
          <p:cNvPr id="3" name="Slide Number Placeholder 2"/>
          <p:cNvSpPr>
            <a:spLocks noGrp="1"/>
          </p:cNvSpPr>
          <p:nvPr>
            <p:ph type="sldNum" sz="quarter" idx="12"/>
          </p:nvPr>
        </p:nvSpPr>
        <p:spPr/>
        <p:txBody>
          <a:bodyPr/>
          <a:lstStyle/>
          <a:p>
            <a:fld id="{DD40C559-0D42-4D76-92B1-8C19F3BDA397}" type="slidenum">
              <a:rPr lang="en-US" smtClean="0"/>
              <a:t>31</a:t>
            </a:fld>
            <a:endParaRPr lang="en-US"/>
          </a:p>
        </p:txBody>
      </p:sp>
      <p:grpSp>
        <p:nvGrpSpPr>
          <p:cNvPr id="6" name="Group 5"/>
          <p:cNvGrpSpPr>
            <a:grpSpLocks noGrp="1" noUngrp="1" noChangeAspect="1"/>
          </p:cNvGrpSpPr>
          <p:nvPr/>
        </p:nvGrpSpPr>
        <p:grpSpPr>
          <a:xfrm>
            <a:off x="440191" y="2212022"/>
            <a:ext cx="5869169" cy="3619817"/>
            <a:chOff x="2346325" y="1919288"/>
            <a:chExt cx="7499350" cy="4519612"/>
          </a:xfrm>
        </p:grpSpPr>
        <p:pic>
          <p:nvPicPr>
            <p:cNvPr id="8" name="Picture 7" descr="f13-03-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2346325" y="1919288"/>
              <a:ext cx="7499350" cy="4138612"/>
            </a:xfrm>
            <a:prstGeom prst="rect">
              <a:avLst/>
            </a:prstGeom>
            <a:noFill/>
            <a:ln>
              <a:noFill/>
            </a:ln>
          </p:spPr>
        </p:pic>
        <p:sp>
          <p:nvSpPr>
            <p:cNvPr id="9" name="Rectangle 8"/>
            <p:cNvSpPr/>
            <p:nvPr/>
          </p:nvSpPr>
          <p:spPr>
            <a:xfrm>
              <a:off x="2346325" y="6096000"/>
              <a:ext cx="7499350" cy="342900"/>
            </a:xfrm>
            <a:prstGeom prst="rect">
              <a:avLst/>
            </a:prstGeom>
            <a:noFill/>
            <a:ln>
              <a:noFill/>
            </a:ln>
          </p:spPr>
          <p:txBody>
            <a:bodyPr anchor="ctr">
              <a:normAutofit fontScale="62500" lnSpcReduction="20000"/>
            </a:bodyPr>
            <a:lstStyle/>
            <a:p>
              <a:pPr algn="ctr"/>
              <a:r>
                <a:rPr lang="en-US" sz="2400" dirty="0" smtClean="0"/>
                <a:t>f13-03</a:t>
              </a:r>
              <a:endParaRPr lang="en-US" sz="2400" dirty="0"/>
            </a:p>
          </p:txBody>
        </p:sp>
      </p:grpSp>
      <p:sp>
        <p:nvSpPr>
          <p:cNvPr id="10" name="Content Placeholder 5">
            <a:extLst>
              <a:ext uri="{FF2B5EF4-FFF2-40B4-BE49-F238E27FC236}">
                <a16:creationId xmlns:a16="http://schemas.microsoft.com/office/drawing/2014/main" id="{D151B174-4662-5A4F-F2AC-9A2D2E754890}"/>
              </a:ext>
            </a:extLst>
          </p:cNvPr>
          <p:cNvSpPr txBox="1">
            <a:spLocks/>
          </p:cNvSpPr>
          <p:nvPr/>
        </p:nvSpPr>
        <p:spPr>
          <a:xfrm>
            <a:off x="6598920" y="1630363"/>
            <a:ext cx="5013960" cy="4953635"/>
          </a:xfrm>
          <a:prstGeom prst="rect">
            <a:avLst/>
          </a:prstGeom>
        </p:spPr>
        <p:txBody>
          <a:bodyPr>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50000"/>
              </a:lnSpc>
              <a:buFont typeface="Symbol" pitchFamily="2" charset="2"/>
              <a:buChar char=""/>
            </a:pPr>
            <a:r>
              <a:rPr lang="en-GB" sz="2700" dirty="0" smtClean="0">
                <a:latin typeface="Calibri" panose="020F0502020204030204" pitchFamily="34" charset="0"/>
                <a:cs typeface="Arial" panose="020B0604020202020204" pitchFamily="34" charset="0"/>
              </a:rPr>
              <a:t>BI applications can be built to access a wide variety of data sources as depicted </a:t>
            </a:r>
            <a:r>
              <a:rPr lang="en-GB" sz="2700" dirty="0" smtClean="0">
                <a:solidFill>
                  <a:srgbClr val="0070C0"/>
                </a:solidFill>
                <a:latin typeface="Calibri" panose="020F0502020204030204" pitchFamily="34" charset="0"/>
                <a:cs typeface="Arial" panose="020B0604020202020204" pitchFamily="34" charset="0"/>
              </a:rPr>
              <a:t>in Figure 13.3</a:t>
            </a:r>
            <a:r>
              <a:rPr lang="en-GB" sz="2700" dirty="0" smtClean="0">
                <a:latin typeface="Calibri" panose="020F0502020204030204" pitchFamily="34" charset="0"/>
                <a:cs typeface="Arial" panose="020B0604020202020204" pitchFamily="34" charset="0"/>
              </a:rPr>
              <a:t>.</a:t>
            </a:r>
          </a:p>
          <a:p>
            <a:pPr marL="342900" indent="-342900">
              <a:lnSpc>
                <a:spcPct val="150000"/>
              </a:lnSpc>
              <a:buFont typeface="Symbol" pitchFamily="2" charset="2"/>
              <a:buChar char=""/>
            </a:pPr>
            <a:r>
              <a:rPr lang="en-GB" sz="2700" b="1" dirty="0" smtClean="0">
                <a:latin typeface="Calibri" panose="020F0502020204030204" pitchFamily="34" charset="0"/>
                <a:cs typeface="Arial" panose="020B0604020202020204" pitchFamily="34" charset="0"/>
              </a:rPr>
              <a:t>One group of data sources is the BI environment </a:t>
            </a:r>
            <a:r>
              <a:rPr lang="en-GB" sz="2700" dirty="0" smtClean="0">
                <a:latin typeface="Calibri" panose="020F0502020204030204" pitchFamily="34" charset="0"/>
                <a:cs typeface="Arial" panose="020B0604020202020204" pitchFamily="34" charset="0"/>
              </a:rPr>
              <a:t>that may include operational data stores (ODS), EDW, data marts, and OLAP cubes. </a:t>
            </a:r>
          </a:p>
          <a:p>
            <a:pPr marL="342900" indent="-342900">
              <a:lnSpc>
                <a:spcPct val="150000"/>
              </a:lnSpc>
              <a:buFont typeface="Symbol" pitchFamily="2" charset="2"/>
              <a:buChar char=""/>
            </a:pPr>
            <a:r>
              <a:rPr lang="en-GB" sz="2700" dirty="0" smtClean="0">
                <a:latin typeface="Calibri" panose="020F0502020204030204" pitchFamily="34" charset="0"/>
                <a:cs typeface="Arial" panose="020B0604020202020204" pitchFamily="34" charset="0"/>
              </a:rPr>
              <a:t>Each of these data stores was created using data integration processes that generated the information 5 C’s, so along with the steps we just discussed the business people will have consistent and relevant data.</a:t>
            </a:r>
          </a:p>
          <a:p>
            <a:pPr marL="342900" indent="-342900">
              <a:lnSpc>
                <a:spcPct val="150000"/>
              </a:lnSpc>
              <a:buFont typeface="Symbol" pitchFamily="2" charset="2"/>
              <a:buChar char=""/>
            </a:pPr>
            <a:r>
              <a:rPr lang="en-GB" sz="2700" b="1" dirty="0">
                <a:latin typeface="Calibri" panose="020F0502020204030204" pitchFamily="34" charset="0"/>
                <a:cs typeface="Arial" panose="020B0604020202020204" pitchFamily="34" charset="0"/>
              </a:rPr>
              <a:t>The other group of data sources comes from the operational </a:t>
            </a:r>
            <a:r>
              <a:rPr lang="en-GB" sz="2700" dirty="0">
                <a:latin typeface="Calibri" panose="020F0502020204030204" pitchFamily="34" charset="0"/>
                <a:cs typeface="Arial" panose="020B0604020202020204" pitchFamily="34" charset="0"/>
              </a:rPr>
              <a:t>environment with enterprise applications, cloud applications, unstructured data, spreadsheets, databases, or files. </a:t>
            </a:r>
            <a:r>
              <a:rPr lang="en-GB" sz="2700" dirty="0">
                <a:solidFill>
                  <a:srgbClr val="0070C0"/>
                </a:solidFill>
                <a:latin typeface="Calibri" panose="020F0502020204030204" pitchFamily="34" charset="0"/>
                <a:cs typeface="Arial" panose="020B0604020202020204" pitchFamily="34" charset="0"/>
              </a:rPr>
              <a:t>These data sources may be terrific for operational reporting, but when used together, may result in inconsistent or incompatible data.</a:t>
            </a:r>
          </a:p>
          <a:p>
            <a:pPr marL="342900" indent="-342900">
              <a:lnSpc>
                <a:spcPct val="150000"/>
              </a:lnSpc>
              <a:buFont typeface="Symbol" pitchFamily="2" charset="2"/>
              <a:buChar char=""/>
            </a:pPr>
            <a:endParaRPr lang="en-GB" sz="2700" dirty="0" smtClean="0">
              <a:solidFill>
                <a:schemeClr val="accent2">
                  <a:lumMod val="75000"/>
                </a:schemeClr>
              </a:solidFill>
              <a:latin typeface="Calibri" panose="020F0502020204030204" pitchFamily="34" charset="0"/>
              <a:cs typeface="Arial" panose="020B0604020202020204" pitchFamily="34" charset="0"/>
            </a:endParaRPr>
          </a:p>
          <a:p>
            <a:pPr marL="342900" indent="-342900">
              <a:lnSpc>
                <a:spcPct val="150000"/>
              </a:lnSpc>
              <a:buFont typeface="Symbol" pitchFamily="2" charset="2"/>
              <a:buChar char=""/>
            </a:pPr>
            <a:endParaRPr lang="en-US" sz="1800" dirty="0" smtClean="0">
              <a:latin typeface="Calibri" panose="020F0502020204030204" pitchFamily="34" charset="0"/>
              <a:cs typeface="Arial" panose="020B0604020202020204" pitchFamily="34" charset="0"/>
            </a:endParaRP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2694998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 Design for Self-Service BI</a:t>
            </a:r>
            <a:r>
              <a:rPr lang="en-US" b="1" dirty="0" smtClean="0"/>
              <a:t/>
            </a:r>
            <a:br>
              <a:rPr lang="en-US" b="1" dirty="0" smtClean="0"/>
            </a:br>
            <a:r>
              <a:rPr lang="en-US" sz="3200" b="1" dirty="0">
                <a:solidFill>
                  <a:schemeClr val="accent2">
                    <a:lumMod val="75000"/>
                  </a:schemeClr>
                </a:solidFill>
              </a:rPr>
              <a:t>When Inconsistency is Reintroduced</a:t>
            </a:r>
            <a:endParaRPr lang="en-US" b="1" dirty="0">
              <a:solidFill>
                <a:schemeClr val="accent2">
                  <a:lumMod val="75000"/>
                </a:schemeClr>
              </a:solidFill>
            </a:endParaRPr>
          </a:p>
        </p:txBody>
      </p:sp>
      <p:sp>
        <p:nvSpPr>
          <p:cNvPr id="3" name="Slide Number Placeholder 2"/>
          <p:cNvSpPr>
            <a:spLocks noGrp="1"/>
          </p:cNvSpPr>
          <p:nvPr>
            <p:ph type="sldNum" sz="quarter" idx="12"/>
          </p:nvPr>
        </p:nvSpPr>
        <p:spPr/>
        <p:txBody>
          <a:bodyPr/>
          <a:lstStyle/>
          <a:p>
            <a:fld id="{DD40C559-0D42-4D76-92B1-8C19F3BDA397}" type="slidenum">
              <a:rPr lang="en-US" smtClean="0"/>
              <a:t>32</a:t>
            </a:fld>
            <a:endParaRPr lang="en-US"/>
          </a:p>
        </p:txBody>
      </p:sp>
      <p:sp>
        <p:nvSpPr>
          <p:cNvPr id="10" name="Content Placeholder 5">
            <a:extLst>
              <a:ext uri="{FF2B5EF4-FFF2-40B4-BE49-F238E27FC236}">
                <a16:creationId xmlns:a16="http://schemas.microsoft.com/office/drawing/2014/main" id="{D151B174-4662-5A4F-F2AC-9A2D2E754890}"/>
              </a:ext>
            </a:extLst>
          </p:cNvPr>
          <p:cNvSpPr txBox="1">
            <a:spLocks/>
          </p:cNvSpPr>
          <p:nvPr/>
        </p:nvSpPr>
        <p:spPr>
          <a:xfrm>
            <a:off x="609600" y="1756251"/>
            <a:ext cx="10972800" cy="4534535"/>
          </a:xfrm>
          <a:prstGeom prst="rect">
            <a:avLst/>
          </a:prstGeom>
        </p:spPr>
        <p:txBody>
          <a:bodyP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50000"/>
              </a:lnSpc>
              <a:buFont typeface="Symbol" pitchFamily="2" charset="2"/>
              <a:buChar char=""/>
            </a:pPr>
            <a:r>
              <a:rPr lang="en-GB" sz="6000" dirty="0">
                <a:latin typeface="Calibri" panose="020F0502020204030204" pitchFamily="34" charset="0"/>
                <a:cs typeface="Arial" panose="020B0604020202020204" pitchFamily="34" charset="0"/>
              </a:rPr>
              <a:t>The best practice is to work with the business people who are going to be involved with self-service BI and discuss what data sources from the operational and BI environments they plan to intermix. </a:t>
            </a:r>
          </a:p>
          <a:p>
            <a:pPr marL="342900" indent="-342900">
              <a:lnSpc>
                <a:spcPct val="150000"/>
              </a:lnSpc>
              <a:buFont typeface="Symbol" pitchFamily="2" charset="2"/>
              <a:buChar char=""/>
            </a:pPr>
            <a:r>
              <a:rPr lang="en-GB" sz="6000" dirty="0">
                <a:latin typeface="Calibri" panose="020F0502020204030204" pitchFamily="34" charset="0"/>
                <a:cs typeface="Arial" panose="020B0604020202020204" pitchFamily="34" charset="0"/>
              </a:rPr>
              <a:t>The BI team should perform data profiling and data discovery on the operational data sources, if they have not done so already, when building the BI environment. From the data profiling and discovery activities </a:t>
            </a:r>
            <a:r>
              <a:rPr lang="en-GB" sz="6000" dirty="0">
                <a:solidFill>
                  <a:srgbClr val="0070C0"/>
                </a:solidFill>
                <a:latin typeface="Calibri" panose="020F0502020204030204" pitchFamily="34" charset="0"/>
                <a:cs typeface="Arial" panose="020B0604020202020204" pitchFamily="34" charset="0"/>
              </a:rPr>
              <a:t>you can classify the operational data in the following categories:</a:t>
            </a:r>
          </a:p>
          <a:p>
            <a:pPr marL="533400" indent="-258763">
              <a:lnSpc>
                <a:spcPct val="120000"/>
              </a:lnSpc>
              <a:buFont typeface="Calibri" panose="020F0502020204030204" pitchFamily="34" charset="0"/>
              <a:buChar char="₋"/>
            </a:pPr>
            <a:r>
              <a:rPr lang="en-GB" sz="6000" b="1" dirty="0">
                <a:latin typeface="Calibri" panose="020F0502020204030204" pitchFamily="34" charset="0"/>
                <a:cs typeface="Arial" panose="020B0604020202020204" pitchFamily="34" charset="0"/>
              </a:rPr>
              <a:t>Data augmentation</a:t>
            </a:r>
            <a:r>
              <a:rPr lang="en-GB" sz="6000" dirty="0">
                <a:latin typeface="Calibri" panose="020F0502020204030204" pitchFamily="34" charset="0"/>
                <a:cs typeface="Arial" panose="020B0604020202020204" pitchFamily="34" charset="0"/>
              </a:rPr>
              <a:t>. </a:t>
            </a:r>
            <a:r>
              <a:rPr lang="en-GB" sz="6000" dirty="0">
                <a:solidFill>
                  <a:srgbClr val="0070C0"/>
                </a:solidFill>
                <a:latin typeface="Calibri" panose="020F0502020204030204" pitchFamily="34" charset="0"/>
                <a:cs typeface="Arial" panose="020B0604020202020204" pitchFamily="34" charset="0"/>
              </a:rPr>
              <a:t>The operational data sources do not overlap any existing BI data source and expand the amount of data that can be used</a:t>
            </a:r>
            <a:r>
              <a:rPr lang="en-GB" sz="6000" dirty="0">
                <a:latin typeface="Calibri" panose="020F0502020204030204" pitchFamily="34" charset="0"/>
                <a:cs typeface="Arial" panose="020B0604020202020204" pitchFamily="34" charset="0"/>
              </a:rPr>
              <a:t> for analysis while retaining consistency.</a:t>
            </a:r>
          </a:p>
          <a:p>
            <a:pPr marL="533400" indent="-258763">
              <a:lnSpc>
                <a:spcPct val="120000"/>
              </a:lnSpc>
              <a:buFont typeface="Calibri" panose="020F0502020204030204" pitchFamily="34" charset="0"/>
              <a:buChar char="₋"/>
            </a:pPr>
            <a:r>
              <a:rPr lang="en-GB" sz="6000" b="1" dirty="0">
                <a:latin typeface="Calibri" panose="020F0502020204030204" pitchFamily="34" charset="0"/>
                <a:cs typeface="Arial" panose="020B0604020202020204" pitchFamily="34" charset="0"/>
              </a:rPr>
              <a:t>Data consistent but semantically different</a:t>
            </a:r>
            <a:r>
              <a:rPr lang="en-GB" sz="6000" dirty="0">
                <a:latin typeface="Calibri" panose="020F0502020204030204" pitchFamily="34" charset="0"/>
                <a:cs typeface="Arial" panose="020B0604020202020204" pitchFamily="34" charset="0"/>
              </a:rPr>
              <a:t>. The operational data source </a:t>
            </a:r>
            <a:r>
              <a:rPr lang="en-GB" sz="6000" dirty="0">
                <a:solidFill>
                  <a:srgbClr val="0070C0"/>
                </a:solidFill>
                <a:latin typeface="Calibri" panose="020F0502020204030204" pitchFamily="34" charset="0"/>
                <a:cs typeface="Arial" panose="020B0604020202020204" pitchFamily="34" charset="0"/>
              </a:rPr>
              <a:t>does augment </a:t>
            </a:r>
            <a:r>
              <a:rPr lang="en-GB" sz="6000" dirty="0">
                <a:latin typeface="Calibri" panose="020F0502020204030204" pitchFamily="34" charset="0"/>
                <a:cs typeface="Arial" panose="020B0604020202020204" pitchFamily="34" charset="0"/>
              </a:rPr>
              <a:t>the BI environment</a:t>
            </a:r>
            <a:r>
              <a:rPr lang="en-GB" sz="6000" dirty="0">
                <a:solidFill>
                  <a:srgbClr val="0070C0"/>
                </a:solidFill>
                <a:latin typeface="Calibri" panose="020F0502020204030204" pitchFamily="34" charset="0"/>
                <a:cs typeface="Arial" panose="020B0604020202020204" pitchFamily="34" charset="0"/>
              </a:rPr>
              <a:t>; however, due to naming </a:t>
            </a:r>
            <a:r>
              <a:rPr lang="en-GB" sz="6000" dirty="0">
                <a:latin typeface="Calibri" panose="020F0502020204030204" pitchFamily="34" charset="0"/>
                <a:cs typeface="Arial" panose="020B0604020202020204" pitchFamily="34" charset="0"/>
              </a:rPr>
              <a:t>or other metadata differences, it may be difficult for the business people to conduct their analysis. In this case, the BI team should </a:t>
            </a:r>
            <a:r>
              <a:rPr lang="en-GB" sz="6000" dirty="0">
                <a:solidFill>
                  <a:schemeClr val="accent2">
                    <a:lumMod val="75000"/>
                  </a:schemeClr>
                </a:solidFill>
                <a:latin typeface="Calibri" panose="020F0502020204030204" pitchFamily="34" charset="0"/>
                <a:cs typeface="Arial" panose="020B0604020202020204" pitchFamily="34" charset="0"/>
              </a:rPr>
              <a:t>assist the business people by creating consistent semantics within the BI presentation model.</a:t>
            </a:r>
          </a:p>
          <a:p>
            <a:pPr marL="533400" indent="-258763">
              <a:lnSpc>
                <a:spcPct val="120000"/>
              </a:lnSpc>
              <a:buFont typeface="Calibri" panose="020F0502020204030204" pitchFamily="34" charset="0"/>
              <a:buChar char="₋"/>
            </a:pPr>
            <a:r>
              <a:rPr lang="en-GB" sz="6000" b="1" dirty="0">
                <a:latin typeface="Calibri" panose="020F0502020204030204" pitchFamily="34" charset="0"/>
                <a:cs typeface="Arial" panose="020B0604020202020204" pitchFamily="34" charset="0"/>
              </a:rPr>
              <a:t>Data consistent but not able to link together</a:t>
            </a:r>
            <a:r>
              <a:rPr lang="en-GB" sz="6000" dirty="0">
                <a:solidFill>
                  <a:srgbClr val="0070C0"/>
                </a:solidFill>
                <a:latin typeface="Calibri" panose="020F0502020204030204" pitchFamily="34" charset="0"/>
                <a:cs typeface="Arial" panose="020B0604020202020204" pitchFamily="34" charset="0"/>
              </a:rPr>
              <a:t>. The operational data sources have relevant data but it does not have the form or relationships to support the dimensions and measures presented in the BI application</a:t>
            </a:r>
            <a:r>
              <a:rPr lang="en-GB" sz="6000" dirty="0">
                <a:latin typeface="Calibri" panose="020F0502020204030204" pitchFamily="34" charset="0"/>
                <a:cs typeface="Arial" panose="020B0604020202020204" pitchFamily="34" charset="0"/>
              </a:rPr>
              <a:t>. In this case, the BI team may expand an ODS, EDW, or data mart, depending on the scope of the data involved, </a:t>
            </a:r>
            <a:r>
              <a:rPr lang="en-GB" sz="6000" dirty="0">
                <a:solidFill>
                  <a:schemeClr val="accent2">
                    <a:lumMod val="75000"/>
                  </a:schemeClr>
                </a:solidFill>
                <a:latin typeface="Calibri" panose="020F0502020204030204" pitchFamily="34" charset="0"/>
                <a:cs typeface="Arial" panose="020B0604020202020204" pitchFamily="34" charset="0"/>
              </a:rPr>
              <a:t>to integrate the data into a dimensional model.</a:t>
            </a:r>
          </a:p>
          <a:p>
            <a:pPr marL="533400" indent="-258763">
              <a:lnSpc>
                <a:spcPct val="120000"/>
              </a:lnSpc>
              <a:buFont typeface="Calibri" panose="020F0502020204030204" pitchFamily="34" charset="0"/>
              <a:buChar char="₋"/>
            </a:pPr>
            <a:r>
              <a:rPr lang="en-GB" sz="6000" b="1" dirty="0">
                <a:latin typeface="Calibri" panose="020F0502020204030204" pitchFamily="34" charset="0"/>
                <a:cs typeface="Arial" panose="020B0604020202020204" pitchFamily="34" charset="0"/>
              </a:rPr>
              <a:t>Data is inconsistent</a:t>
            </a:r>
            <a:r>
              <a:rPr lang="en-GB" sz="6000" dirty="0">
                <a:latin typeface="Calibri" panose="020F0502020204030204" pitchFamily="34" charset="0"/>
                <a:cs typeface="Arial" panose="020B0604020202020204" pitchFamily="34" charset="0"/>
              </a:rPr>
              <a:t>. Sometimes the operational data and BI data sources are </a:t>
            </a:r>
            <a:r>
              <a:rPr lang="en-GB" sz="6000" dirty="0">
                <a:solidFill>
                  <a:srgbClr val="0070C0"/>
                </a:solidFill>
                <a:latin typeface="Calibri" panose="020F0502020204030204" pitchFamily="34" charset="0"/>
                <a:cs typeface="Arial" panose="020B0604020202020204" pitchFamily="34" charset="0"/>
              </a:rPr>
              <a:t>not consistent or compatible</a:t>
            </a:r>
            <a:r>
              <a:rPr lang="en-GB" sz="6000" dirty="0">
                <a:latin typeface="Calibri" panose="020F0502020204030204" pitchFamily="34" charset="0"/>
                <a:cs typeface="Arial" panose="020B0604020202020204" pitchFamily="34" charset="0"/>
              </a:rPr>
              <a:t>. Under these circumstances, the BI team and business people using the BI application </a:t>
            </a:r>
            <a:r>
              <a:rPr lang="en-GB" sz="6000" dirty="0">
                <a:solidFill>
                  <a:schemeClr val="accent2">
                    <a:lumMod val="75000"/>
                  </a:schemeClr>
                </a:solidFill>
                <a:latin typeface="Calibri" panose="020F0502020204030204" pitchFamily="34" charset="0"/>
                <a:cs typeface="Arial" panose="020B0604020202020204" pitchFamily="34" charset="0"/>
              </a:rPr>
              <a:t>must discuss the issues. Then the business people must decide which data is more valid for their business analysis.</a:t>
            </a:r>
          </a:p>
          <a:p>
            <a:pPr marL="0" indent="0">
              <a:lnSpc>
                <a:spcPct val="150000"/>
              </a:lnSpc>
              <a:buNone/>
            </a:pPr>
            <a:endParaRPr lang="en-US" dirty="0"/>
          </a:p>
        </p:txBody>
      </p:sp>
    </p:spTree>
    <p:extLst>
      <p:ext uri="{BB962C8B-B14F-4D97-AF65-F5344CB8AC3E}">
        <p14:creationId xmlns:p14="http://schemas.microsoft.com/office/powerpoint/2010/main" val="42026644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 Design for Self-Service BI</a:t>
            </a:r>
            <a:r>
              <a:rPr lang="en-US" b="1" dirty="0" smtClean="0"/>
              <a:t/>
            </a:r>
            <a:br>
              <a:rPr lang="en-US" b="1" dirty="0" smtClean="0"/>
            </a:br>
            <a:r>
              <a:rPr lang="en-US" sz="3200" b="1" dirty="0">
                <a:solidFill>
                  <a:schemeClr val="accent2">
                    <a:lumMod val="75000"/>
                  </a:schemeClr>
                </a:solidFill>
              </a:rPr>
              <a:t>OLAP Cubes and In-Memory Columnar Databases</a:t>
            </a:r>
            <a:endParaRPr lang="en-US" b="1" dirty="0">
              <a:solidFill>
                <a:schemeClr val="accent2">
                  <a:lumMod val="75000"/>
                </a:schemeClr>
              </a:solidFill>
            </a:endParaRPr>
          </a:p>
        </p:txBody>
      </p:sp>
      <p:sp>
        <p:nvSpPr>
          <p:cNvPr id="7" name="Content Placeholder 5">
            <a:extLst>
              <a:ext uri="{FF2B5EF4-FFF2-40B4-BE49-F238E27FC236}">
                <a16:creationId xmlns:a16="http://schemas.microsoft.com/office/drawing/2014/main" id="{D151B174-4662-5A4F-F2AC-9A2D2E754890}"/>
              </a:ext>
            </a:extLst>
          </p:cNvPr>
          <p:cNvSpPr>
            <a:spLocks noGrp="1"/>
          </p:cNvSpPr>
          <p:nvPr>
            <p:ph idx="1"/>
          </p:nvPr>
        </p:nvSpPr>
        <p:spPr>
          <a:xfrm>
            <a:off x="838200" y="1882775"/>
            <a:ext cx="10515600" cy="4351338"/>
          </a:xfrm>
        </p:spPr>
        <p:txBody>
          <a:bodyPr>
            <a:normAutofit/>
          </a:bodyPr>
          <a:lstStyle/>
          <a:p>
            <a:r>
              <a:rPr lang="en-GB" sz="1900" dirty="0"/>
              <a:t>BI tools support various BI analytical styles that use </a:t>
            </a:r>
            <a:r>
              <a:rPr lang="en-GB" sz="1900" b="1" dirty="0"/>
              <a:t>OLAP cubes </a:t>
            </a:r>
            <a:r>
              <a:rPr lang="en-GB" sz="1900" dirty="0"/>
              <a:t>or </a:t>
            </a:r>
            <a:r>
              <a:rPr lang="en-GB" sz="1900" b="1" dirty="0"/>
              <a:t>in-memory </a:t>
            </a:r>
            <a:r>
              <a:rPr lang="en-GB" sz="1900" b="1" dirty="0" smtClean="0"/>
              <a:t>columnar </a:t>
            </a:r>
            <a:r>
              <a:rPr lang="en-GB" sz="1900" dirty="0" smtClean="0"/>
              <a:t>databases </a:t>
            </a:r>
            <a:r>
              <a:rPr lang="en-GB" sz="1900" dirty="0"/>
              <a:t>as one or more of their BI data sources. </a:t>
            </a:r>
            <a:endParaRPr lang="en-GB" sz="1900" dirty="0" smtClean="0"/>
          </a:p>
          <a:p>
            <a:r>
              <a:rPr lang="en-GB" sz="1900" dirty="0" smtClean="0"/>
              <a:t>Both </a:t>
            </a:r>
            <a:r>
              <a:rPr lang="en-GB" sz="1900" dirty="0"/>
              <a:t>require building a logical data model </a:t>
            </a:r>
            <a:r>
              <a:rPr lang="en-GB" sz="1900" dirty="0" smtClean="0"/>
              <a:t>to present </a:t>
            </a:r>
            <a:r>
              <a:rPr lang="en-GB" sz="1900" dirty="0"/>
              <a:t>the data to business consumers, even though </a:t>
            </a:r>
            <a:r>
              <a:rPr lang="en-GB" sz="1900" dirty="0">
                <a:solidFill>
                  <a:schemeClr val="accent1">
                    <a:lumMod val="50000"/>
                  </a:schemeClr>
                </a:solidFill>
              </a:rPr>
              <a:t>they have different underlying </a:t>
            </a:r>
            <a:r>
              <a:rPr lang="en-GB" sz="1900" dirty="0" smtClean="0">
                <a:solidFill>
                  <a:schemeClr val="accent1">
                    <a:lumMod val="50000"/>
                  </a:schemeClr>
                </a:solidFill>
              </a:rPr>
              <a:t>physical structures</a:t>
            </a:r>
            <a:r>
              <a:rPr lang="en-GB" sz="1900" dirty="0"/>
              <a:t>.</a:t>
            </a:r>
            <a:endParaRPr lang="en-GB" sz="1900" dirty="0" smtClean="0">
              <a:solidFill>
                <a:schemeClr val="accent2">
                  <a:lumMod val="75000"/>
                </a:schemeClr>
              </a:solidFill>
              <a:cs typeface="Arial" panose="020B0604020202020204" pitchFamily="34" charset="0"/>
            </a:endParaRPr>
          </a:p>
          <a:p>
            <a:r>
              <a:rPr lang="en-GB" sz="1900" dirty="0"/>
              <a:t>OLAP cubes and in-memory columnar databases require mapping and then loading data from </a:t>
            </a:r>
            <a:r>
              <a:rPr lang="en-GB" sz="1900" dirty="0" smtClean="0"/>
              <a:t>relational databases</a:t>
            </a:r>
            <a:r>
              <a:rPr lang="en-GB" sz="1900" dirty="0"/>
              <a:t>, flat files, spreadsheets, or other data sources. </a:t>
            </a:r>
            <a:r>
              <a:rPr lang="en-GB" sz="1900" dirty="0">
                <a:solidFill>
                  <a:schemeClr val="accent1">
                    <a:lumMod val="50000"/>
                  </a:schemeClr>
                </a:solidFill>
              </a:rPr>
              <a:t>Some BI tools enable the mapping </a:t>
            </a:r>
            <a:r>
              <a:rPr lang="en-GB" sz="1900" dirty="0" smtClean="0">
                <a:solidFill>
                  <a:schemeClr val="accent1">
                    <a:lumMod val="50000"/>
                  </a:schemeClr>
                </a:solidFill>
              </a:rPr>
              <a:t>and loading </a:t>
            </a:r>
            <a:r>
              <a:rPr lang="en-GB" sz="1900" dirty="0">
                <a:solidFill>
                  <a:schemeClr val="accent1">
                    <a:lumMod val="50000"/>
                  </a:schemeClr>
                </a:solidFill>
              </a:rPr>
              <a:t>of these data structures with data integration tools, but most require the use of their own </a:t>
            </a:r>
            <a:r>
              <a:rPr lang="en-GB" sz="1900" dirty="0" smtClean="0">
                <a:solidFill>
                  <a:schemeClr val="accent1">
                    <a:lumMod val="50000"/>
                  </a:schemeClr>
                </a:solidFill>
              </a:rPr>
              <a:t>tools </a:t>
            </a:r>
            <a:r>
              <a:rPr lang="en-GB" sz="1900" dirty="0" err="1" smtClean="0">
                <a:solidFill>
                  <a:schemeClr val="accent1">
                    <a:lumMod val="50000"/>
                  </a:schemeClr>
                </a:solidFill>
              </a:rPr>
              <a:t>pecific</a:t>
            </a:r>
            <a:r>
              <a:rPr lang="en-GB" sz="1900" dirty="0" smtClean="0">
                <a:solidFill>
                  <a:schemeClr val="accent1">
                    <a:lumMod val="50000"/>
                  </a:schemeClr>
                </a:solidFill>
              </a:rPr>
              <a:t> utilities</a:t>
            </a:r>
            <a:r>
              <a:rPr lang="en-GB" sz="1900" dirty="0">
                <a:solidFill>
                  <a:schemeClr val="accent1">
                    <a:lumMod val="50000"/>
                  </a:schemeClr>
                </a:solidFill>
              </a:rPr>
              <a:t>. In the case of data discovery tools and spreadsheets, often the responsibility rests </a:t>
            </a:r>
            <a:r>
              <a:rPr lang="en-GB" sz="1900" dirty="0" smtClean="0">
                <a:solidFill>
                  <a:schemeClr val="accent1">
                    <a:lumMod val="50000"/>
                  </a:schemeClr>
                </a:solidFill>
              </a:rPr>
              <a:t>with the </a:t>
            </a:r>
            <a:r>
              <a:rPr lang="en-GB" sz="1900" dirty="0">
                <a:solidFill>
                  <a:schemeClr val="accent1">
                    <a:lumMod val="50000"/>
                  </a:schemeClr>
                </a:solidFill>
              </a:rPr>
              <a:t>business person using the BI tool.</a:t>
            </a:r>
          </a:p>
          <a:p>
            <a:r>
              <a:rPr lang="en-GB" sz="1900" dirty="0" smtClean="0"/>
              <a:t>Although BI tools are optimized to work with a dimensional model, </a:t>
            </a:r>
            <a:r>
              <a:rPr lang="en-GB" sz="1900" dirty="0" smtClean="0">
                <a:solidFill>
                  <a:schemeClr val="accent1">
                    <a:lumMod val="50000"/>
                  </a:schemeClr>
                </a:solidFill>
              </a:rPr>
              <a:t>the reality is that they will work without one or with a poorly constructed schema</a:t>
            </a:r>
            <a:r>
              <a:rPr lang="en-GB" sz="1900" dirty="0" smtClean="0"/>
              <a:t>. Without a dimensional schema, business people are basically using the equivalent of a series of flat or </a:t>
            </a:r>
            <a:r>
              <a:rPr lang="en-GB" sz="1900" dirty="0" err="1" smtClean="0"/>
              <a:t>denormalized</a:t>
            </a:r>
            <a:r>
              <a:rPr lang="en-GB" sz="1900" dirty="0" smtClean="0"/>
              <a:t> tables, which limits the tool’s effectiveness for their business analysis and lessens their productivity. </a:t>
            </a:r>
            <a:r>
              <a:rPr lang="en-GB" sz="1900" dirty="0" smtClean="0">
                <a:solidFill>
                  <a:schemeClr val="accent2">
                    <a:lumMod val="75000"/>
                  </a:schemeClr>
                </a:solidFill>
              </a:rPr>
              <a:t>Unfortunately, many proofs of concept and pilots use a limited</a:t>
            </a:r>
            <a:endParaRPr lang="en-US" sz="1900" dirty="0" smtClean="0">
              <a:solidFill>
                <a:schemeClr val="accent2">
                  <a:lumMod val="75000"/>
                </a:schemeClr>
              </a:solidFill>
              <a:cs typeface="Arial" panose="020B0604020202020204" pitchFamily="34" charset="0"/>
            </a:endParaRPr>
          </a:p>
          <a:p>
            <a:pPr marL="0" indent="0">
              <a:buNone/>
            </a:pPr>
            <a:endParaRPr lang="en-US" dirty="0"/>
          </a:p>
        </p:txBody>
      </p:sp>
      <p:sp>
        <p:nvSpPr>
          <p:cNvPr id="3" name="Slide Number Placeholder 2"/>
          <p:cNvSpPr>
            <a:spLocks noGrp="1"/>
          </p:cNvSpPr>
          <p:nvPr>
            <p:ph type="sldNum" sz="quarter" idx="12"/>
          </p:nvPr>
        </p:nvSpPr>
        <p:spPr/>
        <p:txBody>
          <a:bodyPr/>
          <a:lstStyle/>
          <a:p>
            <a:fld id="{DD40C559-0D42-4D76-92B1-8C19F3BDA397}" type="slidenum">
              <a:rPr lang="en-US" smtClean="0"/>
              <a:t>33</a:t>
            </a:fld>
            <a:endParaRPr lang="en-US"/>
          </a:p>
        </p:txBody>
      </p:sp>
    </p:spTree>
    <p:extLst>
      <p:ext uri="{BB962C8B-B14F-4D97-AF65-F5344CB8AC3E}">
        <p14:creationId xmlns:p14="http://schemas.microsoft.com/office/powerpoint/2010/main" val="32695744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 Design for Self-Service BI</a:t>
            </a:r>
            <a:r>
              <a:rPr lang="en-US" b="1" dirty="0" smtClean="0"/>
              <a:t/>
            </a:r>
            <a:br>
              <a:rPr lang="en-US" b="1" dirty="0" smtClean="0"/>
            </a:br>
            <a:r>
              <a:rPr lang="en-US" sz="3200" b="1" dirty="0">
                <a:solidFill>
                  <a:schemeClr val="accent2">
                    <a:lumMod val="75000"/>
                  </a:schemeClr>
                </a:solidFill>
              </a:rPr>
              <a:t>OLAP Cubes and In-Memory Columnar </a:t>
            </a:r>
            <a:r>
              <a:rPr lang="en-US" sz="3200" b="1" dirty="0" smtClean="0">
                <a:solidFill>
                  <a:schemeClr val="accent2">
                    <a:lumMod val="75000"/>
                  </a:schemeClr>
                </a:solidFill>
              </a:rPr>
              <a:t>Databases (Cont.)</a:t>
            </a:r>
            <a:endParaRPr lang="en-US" b="1" dirty="0">
              <a:solidFill>
                <a:schemeClr val="accent2">
                  <a:lumMod val="75000"/>
                </a:schemeClr>
              </a:solidFill>
            </a:endParaRPr>
          </a:p>
        </p:txBody>
      </p:sp>
      <p:sp>
        <p:nvSpPr>
          <p:cNvPr id="7" name="Content Placeholder 5">
            <a:extLst>
              <a:ext uri="{FF2B5EF4-FFF2-40B4-BE49-F238E27FC236}">
                <a16:creationId xmlns:a16="http://schemas.microsoft.com/office/drawing/2014/main" id="{D151B174-4662-5A4F-F2AC-9A2D2E754890}"/>
              </a:ext>
            </a:extLst>
          </p:cNvPr>
          <p:cNvSpPr>
            <a:spLocks noGrp="1"/>
          </p:cNvSpPr>
          <p:nvPr>
            <p:ph idx="1"/>
          </p:nvPr>
        </p:nvSpPr>
        <p:spPr>
          <a:xfrm>
            <a:off x="838200" y="1882775"/>
            <a:ext cx="10515600" cy="4351338"/>
          </a:xfrm>
        </p:spPr>
        <p:txBody>
          <a:bodyPr>
            <a:normAutofit/>
          </a:bodyPr>
          <a:lstStyle/>
          <a:p>
            <a:pPr marL="0" indent="0">
              <a:buNone/>
            </a:pPr>
            <a:endParaRPr lang="en-GB" sz="1900" dirty="0"/>
          </a:p>
          <a:p>
            <a:r>
              <a:rPr lang="en-GB" sz="2000" dirty="0" smtClean="0">
                <a:solidFill>
                  <a:srgbClr val="C00000"/>
                </a:solidFill>
                <a:latin typeface="Times-Roman"/>
              </a:rPr>
              <a:t>The </a:t>
            </a:r>
            <a:r>
              <a:rPr lang="en-GB" sz="2000" dirty="0">
                <a:solidFill>
                  <a:srgbClr val="C00000"/>
                </a:solidFill>
                <a:latin typeface="Times-Roman"/>
              </a:rPr>
              <a:t>best practice is to designate a BI team member to be responsible to define and create the </a:t>
            </a:r>
            <a:r>
              <a:rPr lang="en-GB" sz="2000" dirty="0" smtClean="0">
                <a:solidFill>
                  <a:srgbClr val="C00000"/>
                </a:solidFill>
                <a:latin typeface="Times-Roman"/>
              </a:rPr>
              <a:t>dimensional models</a:t>
            </a:r>
            <a:r>
              <a:rPr lang="en-GB" sz="2000" dirty="0" smtClean="0">
                <a:latin typeface="Times-Roman"/>
              </a:rPr>
              <a:t> </a:t>
            </a:r>
            <a:r>
              <a:rPr lang="en-GB" sz="2000" dirty="0">
                <a:latin typeface="Times-Roman"/>
              </a:rPr>
              <a:t>that will then be loaded into the OLAP cubes or in-memory columnar databases. </a:t>
            </a:r>
            <a:endParaRPr lang="en-GB" sz="2000" dirty="0" smtClean="0">
              <a:latin typeface="Times-Roman"/>
            </a:endParaRPr>
          </a:p>
          <a:p>
            <a:r>
              <a:rPr lang="en-GB" sz="2000" dirty="0" smtClean="0">
                <a:latin typeface="Times-Roman"/>
              </a:rPr>
              <a:t>The BI team </a:t>
            </a:r>
            <a:r>
              <a:rPr lang="en-GB" sz="2000" dirty="0">
                <a:latin typeface="Times-Roman"/>
              </a:rPr>
              <a:t>should work with the business people using the BI application to then </a:t>
            </a:r>
            <a:r>
              <a:rPr lang="en-GB" sz="2000" dirty="0">
                <a:solidFill>
                  <a:schemeClr val="accent1">
                    <a:lumMod val="50000"/>
                  </a:schemeClr>
                </a:solidFill>
                <a:latin typeface="Times-Roman"/>
              </a:rPr>
              <a:t>fine-tune the BI </a:t>
            </a:r>
            <a:r>
              <a:rPr lang="en-GB" sz="2000" dirty="0" smtClean="0">
                <a:solidFill>
                  <a:schemeClr val="accent1">
                    <a:lumMod val="50000"/>
                  </a:schemeClr>
                </a:solidFill>
                <a:latin typeface="Times-Roman"/>
              </a:rPr>
              <a:t>presentation model </a:t>
            </a:r>
            <a:r>
              <a:rPr lang="en-GB" sz="2000" dirty="0">
                <a:solidFill>
                  <a:schemeClr val="accent1">
                    <a:lumMod val="50000"/>
                  </a:schemeClr>
                </a:solidFill>
                <a:latin typeface="Times-Roman"/>
              </a:rPr>
              <a:t>for effective business analysis</a:t>
            </a:r>
            <a:r>
              <a:rPr lang="en-GB" sz="2000" dirty="0">
                <a:latin typeface="Times-Roman"/>
              </a:rPr>
              <a:t>.</a:t>
            </a:r>
            <a:endParaRPr lang="en-US" dirty="0"/>
          </a:p>
        </p:txBody>
      </p:sp>
      <p:sp>
        <p:nvSpPr>
          <p:cNvPr id="3" name="Slide Number Placeholder 2"/>
          <p:cNvSpPr>
            <a:spLocks noGrp="1"/>
          </p:cNvSpPr>
          <p:nvPr>
            <p:ph type="sldNum" sz="quarter" idx="12"/>
          </p:nvPr>
        </p:nvSpPr>
        <p:spPr/>
        <p:txBody>
          <a:bodyPr/>
          <a:lstStyle/>
          <a:p>
            <a:fld id="{DD40C559-0D42-4D76-92B1-8C19F3BDA397}" type="slidenum">
              <a:rPr lang="en-US" smtClean="0"/>
              <a:t>34</a:t>
            </a:fld>
            <a:endParaRPr lang="en-US"/>
          </a:p>
        </p:txBody>
      </p:sp>
    </p:spTree>
    <p:extLst>
      <p:ext uri="{BB962C8B-B14F-4D97-AF65-F5344CB8AC3E}">
        <p14:creationId xmlns:p14="http://schemas.microsoft.com/office/powerpoint/2010/main" val="33610854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Matching Types of Analysis to </a:t>
            </a:r>
            <a:r>
              <a:rPr lang="en-US" b="1" dirty="0" smtClean="0"/>
              <a:t>Visualizations</a:t>
            </a:r>
            <a:endParaRPr lang="en-US" b="1" dirty="0"/>
          </a:p>
        </p:txBody>
      </p:sp>
      <p:sp>
        <p:nvSpPr>
          <p:cNvPr id="7" name="Content Placeholder 5">
            <a:extLst>
              <a:ext uri="{FF2B5EF4-FFF2-40B4-BE49-F238E27FC236}">
                <a16:creationId xmlns:a16="http://schemas.microsoft.com/office/drawing/2014/main" id="{D151B174-4662-5A4F-F2AC-9A2D2E754890}"/>
              </a:ext>
            </a:extLst>
          </p:cNvPr>
          <p:cNvSpPr>
            <a:spLocks noGrp="1"/>
          </p:cNvSpPr>
          <p:nvPr>
            <p:ph idx="1"/>
          </p:nvPr>
        </p:nvSpPr>
        <p:spPr>
          <a:xfrm>
            <a:off x="838200" y="1825625"/>
            <a:ext cx="10515600" cy="4351338"/>
          </a:xfrm>
        </p:spPr>
        <p:txBody>
          <a:bodyPr>
            <a:normAutofit/>
          </a:bodyPr>
          <a:lstStyle/>
          <a:p>
            <a:r>
              <a:rPr lang="en-GB" sz="2000" dirty="0">
                <a:latin typeface="Times-Roman"/>
              </a:rPr>
              <a:t>When designing the BI application, keep in mind the type of analysis that the business person needs </a:t>
            </a:r>
            <a:r>
              <a:rPr lang="en-GB" sz="2000" dirty="0" smtClean="0">
                <a:latin typeface="Times-Roman"/>
              </a:rPr>
              <a:t>it to </a:t>
            </a:r>
            <a:r>
              <a:rPr lang="en-GB" sz="2000" dirty="0">
                <a:latin typeface="Times-Roman"/>
              </a:rPr>
              <a:t>perform. </a:t>
            </a:r>
            <a:r>
              <a:rPr lang="en-GB" sz="2000" dirty="0">
                <a:solidFill>
                  <a:srgbClr val="0070C0"/>
                </a:solidFill>
                <a:latin typeface="Times-Roman"/>
              </a:rPr>
              <a:t>This will help you choose the best type of chart to optimize visualization</a:t>
            </a:r>
            <a:r>
              <a:rPr lang="en-GB" sz="2000" dirty="0">
                <a:latin typeface="Times-Roman"/>
              </a:rPr>
              <a:t>. </a:t>
            </a:r>
            <a:r>
              <a:rPr lang="en-GB" sz="2000" dirty="0">
                <a:solidFill>
                  <a:srgbClr val="0070C0"/>
                </a:solidFill>
                <a:latin typeface="Times-Roman"/>
              </a:rPr>
              <a:t>The most </a:t>
            </a:r>
            <a:r>
              <a:rPr lang="en-GB" sz="2000" dirty="0" smtClean="0">
                <a:solidFill>
                  <a:srgbClr val="0070C0"/>
                </a:solidFill>
                <a:latin typeface="Times-Roman"/>
              </a:rPr>
              <a:t>common types </a:t>
            </a:r>
            <a:r>
              <a:rPr lang="en-GB" sz="2000" dirty="0">
                <a:solidFill>
                  <a:srgbClr val="0070C0"/>
                </a:solidFill>
                <a:latin typeface="Times-Roman"/>
              </a:rPr>
              <a:t>of analysis performed include:</a:t>
            </a:r>
          </a:p>
          <a:p>
            <a:pPr marL="1082675" indent="-274638">
              <a:buFontTx/>
              <a:buChar char="₋"/>
            </a:pPr>
            <a:r>
              <a:rPr lang="en-GB" sz="2000" dirty="0" smtClean="0">
                <a:latin typeface="Times-Roman"/>
              </a:rPr>
              <a:t>Comparative</a:t>
            </a:r>
            <a:endParaRPr lang="en-GB" sz="2000" dirty="0">
              <a:latin typeface="Times-Roman"/>
            </a:endParaRPr>
          </a:p>
          <a:p>
            <a:pPr marL="1082675" indent="-274638">
              <a:buFontTx/>
              <a:buChar char="₋"/>
            </a:pPr>
            <a:r>
              <a:rPr lang="en-GB" sz="2000" dirty="0" smtClean="0">
                <a:latin typeface="Times-Roman"/>
              </a:rPr>
              <a:t>Time-series </a:t>
            </a:r>
            <a:r>
              <a:rPr lang="en-GB" sz="2000" dirty="0">
                <a:latin typeface="Times-Roman"/>
              </a:rPr>
              <a:t>or trending</a:t>
            </a:r>
          </a:p>
          <a:p>
            <a:pPr marL="1082675" indent="-274638">
              <a:buFontTx/>
              <a:buChar char="₋"/>
            </a:pPr>
            <a:r>
              <a:rPr lang="en-GB" sz="2000" dirty="0" smtClean="0">
                <a:latin typeface="Times-Roman"/>
              </a:rPr>
              <a:t>Contribution</a:t>
            </a:r>
            <a:endParaRPr lang="en-GB" sz="2000" dirty="0">
              <a:latin typeface="Times-Roman"/>
            </a:endParaRPr>
          </a:p>
          <a:p>
            <a:pPr marL="1082675" indent="-274638">
              <a:buFontTx/>
              <a:buChar char="₋"/>
            </a:pPr>
            <a:r>
              <a:rPr lang="en-GB" sz="2000" dirty="0" smtClean="0">
                <a:latin typeface="Times-Roman"/>
              </a:rPr>
              <a:t>Correlation</a:t>
            </a:r>
            <a:endParaRPr lang="en-GB" sz="2000" dirty="0">
              <a:latin typeface="Times-Roman"/>
            </a:endParaRPr>
          </a:p>
          <a:p>
            <a:pPr marL="1082675" indent="-274638">
              <a:buFontTx/>
              <a:buChar char="₋"/>
            </a:pPr>
            <a:r>
              <a:rPr lang="en-GB" sz="2000" dirty="0" smtClean="0">
                <a:latin typeface="Times-Roman"/>
              </a:rPr>
              <a:t>Geographic </a:t>
            </a:r>
            <a:r>
              <a:rPr lang="en-GB" sz="2000" dirty="0">
                <a:latin typeface="Times-Roman"/>
              </a:rPr>
              <a:t>data</a:t>
            </a:r>
          </a:p>
          <a:p>
            <a:pPr marL="1082675" indent="-274638">
              <a:buFontTx/>
              <a:buChar char="₋"/>
            </a:pPr>
            <a:r>
              <a:rPr lang="en-GB" sz="2000" dirty="0" smtClean="0">
                <a:latin typeface="Times-Roman"/>
              </a:rPr>
              <a:t>Distribution</a:t>
            </a:r>
            <a:endParaRPr lang="en-GB" sz="1800" dirty="0" smtClean="0">
              <a:solidFill>
                <a:schemeClr val="accent2">
                  <a:lumMod val="75000"/>
                </a:schemeClr>
              </a:solidFill>
              <a:latin typeface="Calibri" panose="020F0502020204030204" pitchFamily="34" charset="0"/>
              <a:cs typeface="Arial" panose="020B0604020202020204" pitchFamily="34" charset="0"/>
            </a:endParaRPr>
          </a:p>
          <a:p>
            <a:pPr marL="342900" indent="-342900">
              <a:lnSpc>
                <a:spcPct val="150000"/>
              </a:lnSpc>
              <a:buFont typeface="Symbol" pitchFamily="2" charset="2"/>
              <a:buChar char=""/>
            </a:pPr>
            <a:endParaRPr lang="en-US" sz="1800" dirty="0">
              <a:latin typeface="Calibri" panose="020F0502020204030204" pitchFamily="34" charset="0"/>
              <a:cs typeface="Arial" panose="020B0604020202020204" pitchFamily="34" charset="0"/>
            </a:endParaRPr>
          </a:p>
          <a:p>
            <a:pPr marL="0" indent="0">
              <a:buNone/>
            </a:pPr>
            <a:endParaRPr lang="en-US" dirty="0"/>
          </a:p>
        </p:txBody>
      </p:sp>
      <p:sp>
        <p:nvSpPr>
          <p:cNvPr id="3" name="Slide Number Placeholder 2"/>
          <p:cNvSpPr>
            <a:spLocks noGrp="1"/>
          </p:cNvSpPr>
          <p:nvPr>
            <p:ph type="sldNum" sz="quarter" idx="12"/>
          </p:nvPr>
        </p:nvSpPr>
        <p:spPr/>
        <p:txBody>
          <a:bodyPr/>
          <a:lstStyle/>
          <a:p>
            <a:fld id="{DD40C559-0D42-4D76-92B1-8C19F3BDA397}" type="slidenum">
              <a:rPr lang="en-US" smtClean="0"/>
              <a:t>35</a:t>
            </a:fld>
            <a:endParaRPr lang="en-US"/>
          </a:p>
        </p:txBody>
      </p:sp>
    </p:spTree>
    <p:extLst>
      <p:ext uri="{BB962C8B-B14F-4D97-AF65-F5344CB8AC3E}">
        <p14:creationId xmlns:p14="http://schemas.microsoft.com/office/powerpoint/2010/main" val="3408193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Matching Types of Analysis to Visualizations</a:t>
            </a:r>
            <a:r>
              <a:rPr lang="en-US" b="1" dirty="0" smtClean="0"/>
              <a:t/>
            </a:r>
            <a:br>
              <a:rPr lang="en-US" b="1" dirty="0" smtClean="0"/>
            </a:br>
            <a:r>
              <a:rPr lang="en-US" sz="3200" b="1" dirty="0">
                <a:solidFill>
                  <a:schemeClr val="accent2">
                    <a:lumMod val="75000"/>
                  </a:schemeClr>
                </a:solidFill>
              </a:rPr>
              <a:t>Comparative Analysis</a:t>
            </a:r>
            <a:endParaRPr lang="en-US" b="1" dirty="0">
              <a:solidFill>
                <a:schemeClr val="accent2">
                  <a:lumMod val="75000"/>
                </a:schemeClr>
              </a:solidFill>
            </a:endParaRPr>
          </a:p>
        </p:txBody>
      </p:sp>
      <p:sp>
        <p:nvSpPr>
          <p:cNvPr id="7" name="Content Placeholder 5">
            <a:extLst>
              <a:ext uri="{FF2B5EF4-FFF2-40B4-BE49-F238E27FC236}">
                <a16:creationId xmlns:a16="http://schemas.microsoft.com/office/drawing/2014/main" id="{D151B174-4662-5A4F-F2AC-9A2D2E754890}"/>
              </a:ext>
            </a:extLst>
          </p:cNvPr>
          <p:cNvSpPr>
            <a:spLocks noGrp="1"/>
          </p:cNvSpPr>
          <p:nvPr>
            <p:ph idx="1"/>
          </p:nvPr>
        </p:nvSpPr>
        <p:spPr>
          <a:xfrm>
            <a:off x="411480" y="1822607"/>
            <a:ext cx="5044440" cy="4639945"/>
          </a:xfrm>
          <a:solidFill>
            <a:schemeClr val="bg1">
              <a:lumMod val="85000"/>
            </a:schemeClr>
          </a:solidFill>
        </p:spPr>
        <p:txBody>
          <a:bodyPr>
            <a:normAutofit fontScale="85000" lnSpcReduction="10000"/>
          </a:bodyPr>
          <a:lstStyle/>
          <a:p>
            <a:pPr>
              <a:lnSpc>
                <a:spcPct val="160000"/>
              </a:lnSpc>
            </a:pPr>
            <a:r>
              <a:rPr lang="en-GB" sz="1700" dirty="0">
                <a:solidFill>
                  <a:srgbClr val="000000"/>
                </a:solidFill>
              </a:rPr>
              <a:t>People frequently compare and rank data. An enterprise, for example, will compare sales by </a:t>
            </a:r>
            <a:r>
              <a:rPr lang="en-GB" sz="1700" dirty="0" smtClean="0">
                <a:solidFill>
                  <a:srgbClr val="000000"/>
                </a:solidFill>
              </a:rPr>
              <a:t>categories of </a:t>
            </a:r>
            <a:r>
              <a:rPr lang="en-GB" sz="1700" dirty="0">
                <a:solidFill>
                  <a:srgbClr val="000000"/>
                </a:solidFill>
              </a:rPr>
              <a:t>product and then rank those sales by the top products, as depicted in </a:t>
            </a:r>
            <a:r>
              <a:rPr lang="en-GB" sz="1700" dirty="0">
                <a:solidFill>
                  <a:srgbClr val="0081AD"/>
                </a:solidFill>
              </a:rPr>
              <a:t>Figure 13.4</a:t>
            </a:r>
            <a:r>
              <a:rPr lang="en-GB" sz="1700" dirty="0">
                <a:solidFill>
                  <a:srgbClr val="000000"/>
                </a:solidFill>
              </a:rPr>
              <a:t>. </a:t>
            </a:r>
            <a:endParaRPr lang="en-GB" sz="1700" dirty="0" smtClean="0">
              <a:solidFill>
                <a:srgbClr val="000000"/>
              </a:solidFill>
            </a:endParaRPr>
          </a:p>
          <a:p>
            <a:pPr>
              <a:lnSpc>
                <a:spcPct val="160000"/>
              </a:lnSpc>
            </a:pPr>
            <a:r>
              <a:rPr lang="en-GB" sz="1700" dirty="0" smtClean="0">
                <a:solidFill>
                  <a:srgbClr val="0070C0"/>
                </a:solidFill>
              </a:rPr>
              <a:t>Bar charts, as </a:t>
            </a:r>
            <a:r>
              <a:rPr lang="en-GB" sz="1700" dirty="0">
                <a:solidFill>
                  <a:srgbClr val="0070C0"/>
                </a:solidFill>
              </a:rPr>
              <a:t>illustrated in the example, are very effective for comparative analysis </a:t>
            </a:r>
            <a:r>
              <a:rPr lang="en-GB" sz="1700" dirty="0">
                <a:solidFill>
                  <a:srgbClr val="000000"/>
                </a:solidFill>
              </a:rPr>
              <a:t>because the </a:t>
            </a:r>
            <a:r>
              <a:rPr lang="en-GB" sz="1700" u="sng" dirty="0">
                <a:solidFill>
                  <a:srgbClr val="000000"/>
                </a:solidFill>
              </a:rPr>
              <a:t>lengths</a:t>
            </a:r>
            <a:r>
              <a:rPr lang="en-GB" sz="1700" dirty="0">
                <a:solidFill>
                  <a:srgbClr val="000000"/>
                </a:solidFill>
              </a:rPr>
              <a:t> of </a:t>
            </a:r>
            <a:r>
              <a:rPr lang="en-GB" sz="1700" dirty="0" smtClean="0">
                <a:solidFill>
                  <a:srgbClr val="000000"/>
                </a:solidFill>
              </a:rPr>
              <a:t>the bars </a:t>
            </a:r>
            <a:r>
              <a:rPr lang="en-GB" sz="1700" dirty="0">
                <a:solidFill>
                  <a:srgbClr val="000000"/>
                </a:solidFill>
              </a:rPr>
              <a:t>represent quantitative measures that can be compared quite easily. When ranking is </a:t>
            </a:r>
            <a:r>
              <a:rPr lang="en-GB" sz="1700" dirty="0" smtClean="0">
                <a:solidFill>
                  <a:srgbClr val="000000"/>
                </a:solidFill>
              </a:rPr>
              <a:t>important,</a:t>
            </a:r>
            <a:r>
              <a:rPr lang="en-GB" sz="1700" u="sng" dirty="0" smtClean="0">
                <a:solidFill>
                  <a:srgbClr val="000000"/>
                </a:solidFill>
              </a:rPr>
              <a:t> sorting </a:t>
            </a:r>
            <a:r>
              <a:rPr lang="en-GB" sz="1700" u="sng" dirty="0">
                <a:solidFill>
                  <a:srgbClr val="000000"/>
                </a:solidFill>
              </a:rPr>
              <a:t>bars by the measure’s value </a:t>
            </a:r>
            <a:r>
              <a:rPr lang="en-GB" sz="1700" dirty="0">
                <a:solidFill>
                  <a:srgbClr val="000000"/>
                </a:solidFill>
              </a:rPr>
              <a:t>enables a person to quickly discern the ranking order.</a:t>
            </a:r>
          </a:p>
          <a:p>
            <a:pPr>
              <a:lnSpc>
                <a:spcPct val="160000"/>
              </a:lnSpc>
            </a:pPr>
            <a:r>
              <a:rPr lang="en-GB" sz="1700" dirty="0">
                <a:solidFill>
                  <a:srgbClr val="000000"/>
                </a:solidFill>
              </a:rPr>
              <a:t>It is best to </a:t>
            </a:r>
            <a:r>
              <a:rPr lang="en-GB" sz="1700" u="sng" dirty="0"/>
              <a:t>use one </a:t>
            </a:r>
            <a:r>
              <a:rPr lang="en-GB" sz="1700" u="sng" dirty="0" err="1"/>
              <a:t>color</a:t>
            </a:r>
            <a:r>
              <a:rPr lang="en-GB" sz="1700" u="sng" dirty="0"/>
              <a:t> </a:t>
            </a:r>
            <a:r>
              <a:rPr lang="en-GB" sz="1700" dirty="0"/>
              <a:t>for the bars rather than multiple </a:t>
            </a:r>
            <a:r>
              <a:rPr lang="en-GB" sz="1700" dirty="0" err="1"/>
              <a:t>colors</a:t>
            </a:r>
            <a:r>
              <a:rPr lang="en-GB" sz="1700" dirty="0">
                <a:solidFill>
                  <a:srgbClr val="0070C0"/>
                </a:solidFill>
              </a:rPr>
              <a:t>,</a:t>
            </a:r>
            <a:r>
              <a:rPr lang="en-GB" sz="1700" dirty="0">
                <a:solidFill>
                  <a:srgbClr val="000000"/>
                </a:solidFill>
              </a:rPr>
              <a:t> because it is easier to estimate </a:t>
            </a:r>
            <a:r>
              <a:rPr lang="en-GB" sz="1700" dirty="0" smtClean="0">
                <a:solidFill>
                  <a:srgbClr val="000000"/>
                </a:solidFill>
              </a:rPr>
              <a:t>the different </a:t>
            </a:r>
            <a:r>
              <a:rPr lang="en-GB" sz="1700" dirty="0">
                <a:solidFill>
                  <a:srgbClr val="000000"/>
                </a:solidFill>
              </a:rPr>
              <a:t>bar sizes. </a:t>
            </a:r>
            <a:endParaRPr lang="en-GB" sz="1700" dirty="0" smtClean="0">
              <a:solidFill>
                <a:srgbClr val="000000"/>
              </a:solidFill>
            </a:endParaRPr>
          </a:p>
          <a:p>
            <a:pPr>
              <a:lnSpc>
                <a:spcPct val="160000"/>
              </a:lnSpc>
            </a:pPr>
            <a:r>
              <a:rPr lang="en-GB" sz="1700" u="sng" dirty="0" smtClean="0">
                <a:solidFill>
                  <a:srgbClr val="000000"/>
                </a:solidFill>
              </a:rPr>
              <a:t>Horizontal </a:t>
            </a:r>
            <a:r>
              <a:rPr lang="en-GB" sz="1700" u="sng" dirty="0">
                <a:solidFill>
                  <a:srgbClr val="000000"/>
                </a:solidFill>
              </a:rPr>
              <a:t>bars work well for any number of items. Vertical bars work well </a:t>
            </a:r>
            <a:r>
              <a:rPr lang="en-GB" sz="1700" u="sng" dirty="0" smtClean="0">
                <a:solidFill>
                  <a:srgbClr val="000000"/>
                </a:solidFill>
              </a:rPr>
              <a:t>with fewer </a:t>
            </a:r>
            <a:r>
              <a:rPr lang="en-GB" sz="1700" u="sng" dirty="0">
                <a:solidFill>
                  <a:srgbClr val="000000"/>
                </a:solidFill>
              </a:rPr>
              <a:t>than a dozen items</a:t>
            </a:r>
            <a:r>
              <a:rPr lang="en-GB" sz="1700" dirty="0" smtClean="0">
                <a:solidFill>
                  <a:srgbClr val="000000"/>
                </a:solidFill>
              </a:rPr>
              <a:t>.</a:t>
            </a:r>
            <a:endParaRPr lang="en-US" sz="1700" dirty="0">
              <a:cs typeface="Arial" panose="020B0604020202020204" pitchFamily="34" charset="0"/>
            </a:endParaRPr>
          </a:p>
          <a:p>
            <a:pPr marL="0" indent="0">
              <a:buNone/>
            </a:pPr>
            <a:endParaRPr lang="en-US" dirty="0"/>
          </a:p>
        </p:txBody>
      </p:sp>
      <p:sp>
        <p:nvSpPr>
          <p:cNvPr id="3" name="Slide Number Placeholder 2"/>
          <p:cNvSpPr>
            <a:spLocks noGrp="1"/>
          </p:cNvSpPr>
          <p:nvPr>
            <p:ph type="sldNum" sz="quarter" idx="12"/>
          </p:nvPr>
        </p:nvSpPr>
        <p:spPr/>
        <p:txBody>
          <a:bodyPr/>
          <a:lstStyle/>
          <a:p>
            <a:fld id="{DD40C559-0D42-4D76-92B1-8C19F3BDA397}" type="slidenum">
              <a:rPr lang="en-US" smtClean="0"/>
              <a:t>36</a:t>
            </a:fld>
            <a:endParaRPr lang="en-US"/>
          </a:p>
        </p:txBody>
      </p:sp>
      <p:grpSp>
        <p:nvGrpSpPr>
          <p:cNvPr id="5" name="Group 4"/>
          <p:cNvGrpSpPr>
            <a:grpSpLocks noGrp="1" noUngrp="1" noChangeAspect="1"/>
          </p:cNvGrpSpPr>
          <p:nvPr/>
        </p:nvGrpSpPr>
        <p:grpSpPr>
          <a:xfrm>
            <a:off x="6096000" y="1942940"/>
            <a:ext cx="5481637" cy="4519612"/>
            <a:chOff x="3354388" y="1919288"/>
            <a:chExt cx="5481637" cy="4519612"/>
          </a:xfrm>
        </p:grpSpPr>
        <p:pic>
          <p:nvPicPr>
            <p:cNvPr id="6" name="Picture 5" descr="f13-04-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3354388" y="1919288"/>
              <a:ext cx="5481637" cy="4138612"/>
            </a:xfrm>
            <a:prstGeom prst="rect">
              <a:avLst/>
            </a:prstGeom>
            <a:noFill/>
            <a:ln>
              <a:noFill/>
            </a:ln>
          </p:spPr>
        </p:pic>
        <p:sp>
          <p:nvSpPr>
            <p:cNvPr id="8" name="Rectangle 7"/>
            <p:cNvSpPr/>
            <p:nvPr/>
          </p:nvSpPr>
          <p:spPr>
            <a:xfrm>
              <a:off x="3354388" y="6096000"/>
              <a:ext cx="5481637" cy="342900"/>
            </a:xfrm>
            <a:prstGeom prst="rect">
              <a:avLst/>
            </a:prstGeom>
            <a:noFill/>
            <a:ln>
              <a:noFill/>
            </a:ln>
          </p:spPr>
          <p:txBody>
            <a:bodyPr anchor="ctr">
              <a:normAutofit fontScale="85000" lnSpcReduction="20000"/>
            </a:bodyPr>
            <a:lstStyle/>
            <a:p>
              <a:pPr algn="ctr"/>
              <a:r>
                <a:rPr lang="en-US" sz="2400" dirty="0" smtClean="0"/>
                <a:t>f13-04</a:t>
              </a:r>
              <a:endParaRPr lang="en-US" sz="2400" dirty="0"/>
            </a:p>
          </p:txBody>
        </p:sp>
      </p:grpSp>
    </p:spTree>
    <p:extLst>
      <p:ext uri="{BB962C8B-B14F-4D97-AF65-F5344CB8AC3E}">
        <p14:creationId xmlns:p14="http://schemas.microsoft.com/office/powerpoint/2010/main" val="34573014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Matching Types of Analysis to Visualizations</a:t>
            </a:r>
            <a:r>
              <a:rPr lang="en-US" b="1" dirty="0" smtClean="0"/>
              <a:t/>
            </a:r>
            <a:br>
              <a:rPr lang="en-US" b="1" dirty="0" smtClean="0"/>
            </a:br>
            <a:r>
              <a:rPr lang="en-US" sz="3200" b="1" dirty="0">
                <a:solidFill>
                  <a:schemeClr val="accent2">
                    <a:lumMod val="75000"/>
                  </a:schemeClr>
                </a:solidFill>
              </a:rPr>
              <a:t>Time-Series or Trending Analysis</a:t>
            </a:r>
            <a:endParaRPr lang="en-US" b="1" dirty="0">
              <a:solidFill>
                <a:schemeClr val="accent2">
                  <a:lumMod val="75000"/>
                </a:schemeClr>
              </a:solidFill>
            </a:endParaRPr>
          </a:p>
        </p:txBody>
      </p:sp>
      <p:sp>
        <p:nvSpPr>
          <p:cNvPr id="3" name="Slide Number Placeholder 2"/>
          <p:cNvSpPr>
            <a:spLocks noGrp="1"/>
          </p:cNvSpPr>
          <p:nvPr>
            <p:ph type="sldNum" sz="quarter" idx="12"/>
          </p:nvPr>
        </p:nvSpPr>
        <p:spPr/>
        <p:txBody>
          <a:bodyPr/>
          <a:lstStyle/>
          <a:p>
            <a:fld id="{DD40C559-0D42-4D76-92B1-8C19F3BDA397}" type="slidenum">
              <a:rPr lang="en-US" smtClean="0"/>
              <a:t>37</a:t>
            </a:fld>
            <a:endParaRPr lang="en-US"/>
          </a:p>
        </p:txBody>
      </p:sp>
      <p:sp>
        <p:nvSpPr>
          <p:cNvPr id="6" name="Content Placeholder 5">
            <a:extLst>
              <a:ext uri="{FF2B5EF4-FFF2-40B4-BE49-F238E27FC236}">
                <a16:creationId xmlns:a16="http://schemas.microsoft.com/office/drawing/2014/main" id="{D151B174-4662-5A4F-F2AC-9A2D2E754890}"/>
              </a:ext>
            </a:extLst>
          </p:cNvPr>
          <p:cNvSpPr>
            <a:spLocks noGrp="1"/>
          </p:cNvSpPr>
          <p:nvPr>
            <p:ph idx="1"/>
          </p:nvPr>
        </p:nvSpPr>
        <p:spPr>
          <a:xfrm>
            <a:off x="838200" y="1905000"/>
            <a:ext cx="10393680" cy="4451349"/>
          </a:xfrm>
          <a:noFill/>
        </p:spPr>
        <p:txBody>
          <a:bodyPr>
            <a:normAutofit/>
          </a:bodyPr>
          <a:lstStyle/>
          <a:p>
            <a:pPr>
              <a:lnSpc>
                <a:spcPct val="100000"/>
              </a:lnSpc>
            </a:pPr>
            <a:r>
              <a:rPr lang="en-GB" sz="2000" dirty="0"/>
              <a:t>Examining trends over time, such as tracking sales </a:t>
            </a:r>
            <a:r>
              <a:rPr lang="en-GB" sz="2000" dirty="0" smtClean="0"/>
              <a:t>is </a:t>
            </a:r>
            <a:r>
              <a:rPr lang="en-GB" sz="2000" dirty="0"/>
              <a:t>a very </a:t>
            </a:r>
            <a:r>
              <a:rPr lang="en-GB" sz="2000" dirty="0" smtClean="0"/>
              <a:t>frequent analytical </a:t>
            </a:r>
            <a:r>
              <a:rPr lang="en-GB" sz="2000" dirty="0"/>
              <a:t>activity. Often the data tracked is broken down by some form </a:t>
            </a:r>
            <a:r>
              <a:rPr lang="en-GB" sz="2000" dirty="0" smtClean="0"/>
              <a:t>of segmentation</a:t>
            </a:r>
            <a:r>
              <a:rPr lang="en-GB" sz="2000" dirty="0"/>
              <a:t>, such </a:t>
            </a:r>
            <a:r>
              <a:rPr lang="en-GB" sz="2000" dirty="0" smtClean="0"/>
              <a:t>as product </a:t>
            </a:r>
            <a:r>
              <a:rPr lang="en-GB" sz="2000" dirty="0"/>
              <a:t>categories or by a person’s income level. </a:t>
            </a:r>
            <a:r>
              <a:rPr lang="en-GB" sz="2000" dirty="0">
                <a:solidFill>
                  <a:schemeClr val="accent1">
                    <a:lumMod val="75000"/>
                  </a:schemeClr>
                </a:solidFill>
              </a:rPr>
              <a:t>The best visualizations for time-series </a:t>
            </a:r>
            <a:r>
              <a:rPr lang="en-GB" sz="2000" dirty="0" smtClean="0">
                <a:solidFill>
                  <a:schemeClr val="accent1">
                    <a:lumMod val="75000"/>
                  </a:schemeClr>
                </a:solidFill>
              </a:rPr>
              <a:t>analysis are:</a:t>
            </a:r>
          </a:p>
          <a:p>
            <a:pPr marL="1082675">
              <a:lnSpc>
                <a:spcPct val="100000"/>
              </a:lnSpc>
              <a:buFont typeface="Calibri" panose="020F0502020204030204" pitchFamily="34" charset="0"/>
              <a:buChar char="₋"/>
            </a:pPr>
            <a:r>
              <a:rPr lang="en-GB" sz="2000" b="1" dirty="0" smtClean="0">
                <a:solidFill>
                  <a:schemeClr val="accent1">
                    <a:lumMod val="75000"/>
                  </a:schemeClr>
                </a:solidFill>
              </a:rPr>
              <a:t>line</a:t>
            </a:r>
            <a:r>
              <a:rPr lang="en-GB" sz="2000" b="1" dirty="0">
                <a:solidFill>
                  <a:schemeClr val="accent1">
                    <a:lumMod val="75000"/>
                  </a:schemeClr>
                </a:solidFill>
              </a:rPr>
              <a:t>, </a:t>
            </a:r>
            <a:endParaRPr lang="en-GB" sz="2000" b="1" dirty="0" smtClean="0">
              <a:solidFill>
                <a:schemeClr val="accent1">
                  <a:lumMod val="75000"/>
                </a:schemeClr>
              </a:solidFill>
            </a:endParaRPr>
          </a:p>
          <a:p>
            <a:pPr marL="1082675">
              <a:lnSpc>
                <a:spcPct val="100000"/>
              </a:lnSpc>
              <a:buFont typeface="Calibri" panose="020F0502020204030204" pitchFamily="34" charset="0"/>
              <a:buChar char="₋"/>
            </a:pPr>
            <a:r>
              <a:rPr lang="en-GB" sz="2000" b="1" dirty="0" smtClean="0">
                <a:solidFill>
                  <a:schemeClr val="accent1">
                    <a:lumMod val="75000"/>
                  </a:schemeClr>
                </a:solidFill>
              </a:rPr>
              <a:t>area</a:t>
            </a:r>
            <a:r>
              <a:rPr lang="en-GB" sz="2000" b="1" dirty="0">
                <a:solidFill>
                  <a:schemeClr val="accent1">
                    <a:lumMod val="75000"/>
                  </a:schemeClr>
                </a:solidFill>
              </a:rPr>
              <a:t>, and </a:t>
            </a:r>
            <a:endParaRPr lang="en-GB" sz="2000" b="1" dirty="0" smtClean="0">
              <a:solidFill>
                <a:schemeClr val="accent1">
                  <a:lumMod val="75000"/>
                </a:schemeClr>
              </a:solidFill>
            </a:endParaRPr>
          </a:p>
          <a:p>
            <a:pPr marL="1082675">
              <a:lnSpc>
                <a:spcPct val="100000"/>
              </a:lnSpc>
              <a:buFont typeface="Calibri" panose="020F0502020204030204" pitchFamily="34" charset="0"/>
              <a:buChar char="₋"/>
            </a:pPr>
            <a:r>
              <a:rPr lang="en-GB" sz="2000" b="1" dirty="0" smtClean="0">
                <a:solidFill>
                  <a:schemeClr val="accent1">
                    <a:lumMod val="75000"/>
                  </a:schemeClr>
                </a:solidFill>
              </a:rPr>
              <a:t>bar </a:t>
            </a:r>
            <a:r>
              <a:rPr lang="en-GB" sz="2000" b="1" dirty="0">
                <a:solidFill>
                  <a:schemeClr val="accent1">
                    <a:lumMod val="75000"/>
                  </a:schemeClr>
                </a:solidFill>
              </a:rPr>
              <a:t>charts</a:t>
            </a:r>
            <a:r>
              <a:rPr lang="en-GB" sz="2000" b="1" dirty="0" smtClean="0">
                <a:solidFill>
                  <a:schemeClr val="accent1">
                    <a:lumMod val="75000"/>
                  </a:schemeClr>
                </a:solidFill>
              </a:rPr>
              <a:t>.</a:t>
            </a:r>
          </a:p>
        </p:txBody>
      </p:sp>
    </p:spTree>
    <p:extLst>
      <p:ext uri="{BB962C8B-B14F-4D97-AF65-F5344CB8AC3E}">
        <p14:creationId xmlns:p14="http://schemas.microsoft.com/office/powerpoint/2010/main" val="151212133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analysis – line chart</a:t>
            </a:r>
            <a:endParaRPr lang="en-US" dirty="0"/>
          </a:p>
        </p:txBody>
      </p:sp>
      <p:sp>
        <p:nvSpPr>
          <p:cNvPr id="6" name="Slide Number Placeholder 5"/>
          <p:cNvSpPr>
            <a:spLocks noGrp="1"/>
          </p:cNvSpPr>
          <p:nvPr>
            <p:ph type="sldNum" sz="quarter" idx="12"/>
          </p:nvPr>
        </p:nvSpPr>
        <p:spPr/>
        <p:txBody>
          <a:bodyPr/>
          <a:lstStyle/>
          <a:p>
            <a:fld id="{DD40C559-0D42-4D76-92B1-8C19F3BDA397}" type="slidenum">
              <a:rPr lang="en-US" smtClean="0"/>
              <a:t>38</a:t>
            </a:fld>
            <a:endParaRPr lang="en-US"/>
          </a:p>
        </p:txBody>
      </p:sp>
      <p:sp>
        <p:nvSpPr>
          <p:cNvPr id="7" name="Content Placeholder 5">
            <a:extLst>
              <a:ext uri="{FF2B5EF4-FFF2-40B4-BE49-F238E27FC236}">
                <a16:creationId xmlns:a16="http://schemas.microsoft.com/office/drawing/2014/main" id="{D151B174-4662-5A4F-F2AC-9A2D2E754890}"/>
              </a:ext>
            </a:extLst>
          </p:cNvPr>
          <p:cNvSpPr txBox="1">
            <a:spLocks/>
          </p:cNvSpPr>
          <p:nvPr/>
        </p:nvSpPr>
        <p:spPr>
          <a:xfrm>
            <a:off x="640080" y="2749143"/>
            <a:ext cx="4587240" cy="2388413"/>
          </a:xfrm>
          <a:prstGeom prst="rect">
            <a:avLst/>
          </a:prstGeom>
          <a:solidFill>
            <a:schemeClr val="bg1">
              <a:lumMod val="85000"/>
            </a:schemeClr>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sz="1800" dirty="0"/>
              <a:t>Line charts are very effective at displaying segmented data as it changes over time, as depicted in </a:t>
            </a:r>
            <a:r>
              <a:rPr lang="en-GB" sz="1800" dirty="0">
                <a:solidFill>
                  <a:schemeClr val="accent1">
                    <a:lumMod val="50000"/>
                  </a:schemeClr>
                </a:solidFill>
              </a:rPr>
              <a:t>Figure 13.5</a:t>
            </a:r>
            <a:r>
              <a:rPr lang="en-GB" sz="1800" dirty="0"/>
              <a:t>. Both the trends and relative differences in each of the segments are easy to discern. </a:t>
            </a:r>
            <a:r>
              <a:rPr lang="en-GB" sz="1800" u="sng" dirty="0"/>
              <a:t>Different </a:t>
            </a:r>
            <a:r>
              <a:rPr lang="en-GB" sz="1800" u="sng" dirty="0" err="1"/>
              <a:t>colors</a:t>
            </a:r>
            <a:r>
              <a:rPr lang="en-GB" sz="1800" u="sng" dirty="0"/>
              <a:t> </a:t>
            </a:r>
            <a:r>
              <a:rPr lang="en-GB" sz="1800" u="sng" dirty="0" smtClean="0"/>
              <a:t>or line types often </a:t>
            </a:r>
            <a:r>
              <a:rPr lang="en-GB" sz="1800" u="sng" dirty="0"/>
              <a:t>enhance usability. </a:t>
            </a:r>
          </a:p>
        </p:txBody>
      </p:sp>
      <p:grpSp>
        <p:nvGrpSpPr>
          <p:cNvPr id="8" name="Group 7"/>
          <p:cNvGrpSpPr>
            <a:grpSpLocks noGrp="1" noUngrp="1" noChangeAspect="1"/>
          </p:cNvGrpSpPr>
          <p:nvPr/>
        </p:nvGrpSpPr>
        <p:grpSpPr>
          <a:xfrm>
            <a:off x="5509260" y="2261013"/>
            <a:ext cx="6446520" cy="4203375"/>
            <a:chOff x="2181225" y="1919288"/>
            <a:chExt cx="7829550" cy="4519612"/>
          </a:xfrm>
        </p:grpSpPr>
        <p:pic>
          <p:nvPicPr>
            <p:cNvPr id="9" name="Picture 8" descr="f13-05-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2181225" y="1919288"/>
              <a:ext cx="7829550" cy="4138612"/>
            </a:xfrm>
            <a:prstGeom prst="rect">
              <a:avLst/>
            </a:prstGeom>
            <a:noFill/>
            <a:ln>
              <a:noFill/>
            </a:ln>
          </p:spPr>
        </p:pic>
        <p:sp>
          <p:nvSpPr>
            <p:cNvPr id="10" name="Rectangle 9"/>
            <p:cNvSpPr/>
            <p:nvPr/>
          </p:nvSpPr>
          <p:spPr>
            <a:xfrm>
              <a:off x="2181225" y="6096000"/>
              <a:ext cx="7829550" cy="342900"/>
            </a:xfrm>
            <a:prstGeom prst="rect">
              <a:avLst/>
            </a:prstGeom>
            <a:noFill/>
            <a:ln>
              <a:noFill/>
            </a:ln>
          </p:spPr>
          <p:txBody>
            <a:bodyPr anchor="ctr">
              <a:normAutofit fontScale="70000" lnSpcReduction="20000"/>
            </a:bodyPr>
            <a:lstStyle/>
            <a:p>
              <a:pPr algn="ctr"/>
              <a:r>
                <a:rPr lang="en-US" sz="2400" dirty="0" smtClean="0"/>
                <a:t>f13-05</a:t>
              </a:r>
              <a:endParaRPr lang="en-US" sz="2400" dirty="0"/>
            </a:p>
          </p:txBody>
        </p:sp>
      </p:grpSp>
    </p:spTree>
    <p:extLst>
      <p:ext uri="{BB962C8B-B14F-4D97-AF65-F5344CB8AC3E}">
        <p14:creationId xmlns:p14="http://schemas.microsoft.com/office/powerpoint/2010/main" val="106748042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analysis – area chart</a:t>
            </a:r>
            <a:endParaRPr lang="en-US" dirty="0"/>
          </a:p>
        </p:txBody>
      </p:sp>
      <p:grpSp>
        <p:nvGrpSpPr>
          <p:cNvPr id="5" name="Group 4"/>
          <p:cNvGrpSpPr>
            <a:grpSpLocks noGrp="1" noUngrp="1" noChangeAspect="1"/>
          </p:cNvGrpSpPr>
          <p:nvPr/>
        </p:nvGrpSpPr>
        <p:grpSpPr>
          <a:xfrm>
            <a:off x="6122987" y="2019300"/>
            <a:ext cx="5230813" cy="4519612"/>
            <a:chOff x="3479800" y="1919288"/>
            <a:chExt cx="5230813" cy="4519612"/>
          </a:xfrm>
        </p:grpSpPr>
        <p:pic>
          <p:nvPicPr>
            <p:cNvPr id="3" name="Picture 2" descr="f13-06-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3479800" y="1919288"/>
              <a:ext cx="5230813" cy="4138612"/>
            </a:xfrm>
            <a:prstGeom prst="rect">
              <a:avLst/>
            </a:prstGeom>
            <a:noFill/>
            <a:ln>
              <a:noFill/>
            </a:ln>
          </p:spPr>
        </p:pic>
        <p:sp>
          <p:nvSpPr>
            <p:cNvPr id="4" name="Rectangle 3"/>
            <p:cNvSpPr/>
            <p:nvPr/>
          </p:nvSpPr>
          <p:spPr>
            <a:xfrm>
              <a:off x="3479800" y="6096000"/>
              <a:ext cx="5230813" cy="342900"/>
            </a:xfrm>
            <a:prstGeom prst="rect">
              <a:avLst/>
            </a:prstGeom>
            <a:noFill/>
            <a:ln>
              <a:noFill/>
            </a:ln>
          </p:spPr>
          <p:txBody>
            <a:bodyPr anchor="ctr">
              <a:normAutofit fontScale="85000" lnSpcReduction="20000"/>
            </a:bodyPr>
            <a:lstStyle/>
            <a:p>
              <a:pPr algn="ctr"/>
              <a:r>
                <a:rPr lang="en-US" sz="2400" dirty="0" smtClean="0"/>
                <a:t>f13-06</a:t>
              </a:r>
              <a:endParaRPr lang="en-US" sz="2400" dirty="0"/>
            </a:p>
          </p:txBody>
        </p:sp>
      </p:grpSp>
      <p:sp>
        <p:nvSpPr>
          <p:cNvPr id="6" name="Slide Number Placeholder 5"/>
          <p:cNvSpPr>
            <a:spLocks noGrp="1"/>
          </p:cNvSpPr>
          <p:nvPr>
            <p:ph type="sldNum" sz="quarter" idx="12"/>
          </p:nvPr>
        </p:nvSpPr>
        <p:spPr/>
        <p:txBody>
          <a:bodyPr/>
          <a:lstStyle/>
          <a:p>
            <a:fld id="{DD40C559-0D42-4D76-92B1-8C19F3BDA397}" type="slidenum">
              <a:rPr lang="en-US" smtClean="0"/>
              <a:t>39</a:t>
            </a:fld>
            <a:endParaRPr lang="en-US"/>
          </a:p>
        </p:txBody>
      </p:sp>
      <p:sp>
        <p:nvSpPr>
          <p:cNvPr id="7" name="Content Placeholder 5">
            <a:extLst>
              <a:ext uri="{FF2B5EF4-FFF2-40B4-BE49-F238E27FC236}">
                <a16:creationId xmlns:a16="http://schemas.microsoft.com/office/drawing/2014/main" id="{D151B174-4662-5A4F-F2AC-9A2D2E754890}"/>
              </a:ext>
            </a:extLst>
          </p:cNvPr>
          <p:cNvSpPr txBox="1">
            <a:spLocks/>
          </p:cNvSpPr>
          <p:nvPr/>
        </p:nvSpPr>
        <p:spPr>
          <a:xfrm>
            <a:off x="640080" y="2547975"/>
            <a:ext cx="4587240" cy="2388413"/>
          </a:xfrm>
          <a:prstGeom prst="rect">
            <a:avLst/>
          </a:prstGeom>
          <a:solidFill>
            <a:schemeClr val="bg1">
              <a:lumMod val="85000"/>
            </a:schemeClr>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t>Area charts are better than line charts if the person using the chart is interested in examining the trends, not only of the individual segments, but also their totals. </a:t>
            </a:r>
            <a:r>
              <a:rPr lang="en-GB" sz="1800" dirty="0">
                <a:solidFill>
                  <a:schemeClr val="accent1">
                    <a:lumMod val="50000"/>
                  </a:schemeClr>
                </a:solidFill>
              </a:rPr>
              <a:t>Figure 13.6 </a:t>
            </a:r>
            <a:r>
              <a:rPr lang="en-GB" sz="1800" dirty="0"/>
              <a:t>illustrates how the segments and their total are highlighted using an area chart</a:t>
            </a:r>
            <a:r>
              <a:rPr lang="en-GB" sz="1800" dirty="0" smtClean="0"/>
              <a:t>.</a:t>
            </a:r>
            <a:endParaRPr lang="en-GB" sz="1800" dirty="0">
              <a:solidFill>
                <a:srgbClr val="000000"/>
              </a:solidFill>
            </a:endParaRPr>
          </a:p>
        </p:txBody>
      </p:sp>
    </p:spTree>
    <p:extLst>
      <p:ext uri="{BB962C8B-B14F-4D97-AF65-F5344CB8AC3E}">
        <p14:creationId xmlns:p14="http://schemas.microsoft.com/office/powerpoint/2010/main" val="30475694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BI Content </a:t>
            </a:r>
            <a:r>
              <a:rPr lang="en-US" b="1" dirty="0" smtClean="0"/>
              <a:t>Specifications</a:t>
            </a:r>
            <a:endParaRPr lang="en-US" b="1" dirty="0"/>
          </a:p>
        </p:txBody>
      </p:sp>
      <p:sp>
        <p:nvSpPr>
          <p:cNvPr id="7" name="Content Placeholder 5">
            <a:extLst>
              <a:ext uri="{FF2B5EF4-FFF2-40B4-BE49-F238E27FC236}">
                <a16:creationId xmlns:a16="http://schemas.microsoft.com/office/drawing/2014/main" id="{D151B174-4662-5A4F-F2AC-9A2D2E754890}"/>
              </a:ext>
            </a:extLst>
          </p:cNvPr>
          <p:cNvSpPr>
            <a:spLocks noGrp="1"/>
          </p:cNvSpPr>
          <p:nvPr>
            <p:ph idx="1"/>
          </p:nvPr>
        </p:nvSpPr>
        <p:spPr>
          <a:xfrm>
            <a:off x="838200" y="1825625"/>
            <a:ext cx="10515600" cy="4351338"/>
          </a:xfrm>
        </p:spPr>
        <p:txBody>
          <a:bodyPr>
            <a:normAutofit fontScale="85000" lnSpcReduction="10000"/>
          </a:bodyPr>
          <a:lstStyle/>
          <a:p>
            <a:pPr marL="342900" indent="-342900">
              <a:lnSpc>
                <a:spcPct val="150000"/>
              </a:lnSpc>
              <a:buFont typeface="Symbol" pitchFamily="2" charset="2"/>
              <a:buChar char=""/>
            </a:pPr>
            <a:r>
              <a:rPr lang="en-US" sz="2000" dirty="0"/>
              <a:t>The project team needs to develop BI content specifications in </a:t>
            </a:r>
            <a:r>
              <a:rPr lang="en-US" sz="2000" dirty="0">
                <a:solidFill>
                  <a:schemeClr val="accent1">
                    <a:lumMod val="75000"/>
                  </a:schemeClr>
                </a:solidFill>
              </a:rPr>
              <a:t>order to design and document the BI applications they are going to build</a:t>
            </a:r>
            <a:r>
              <a:rPr lang="en-US" sz="2000" dirty="0"/>
              <a:t>. </a:t>
            </a:r>
            <a:endParaRPr lang="en-US" sz="2000" dirty="0" smtClean="0"/>
          </a:p>
          <a:p>
            <a:pPr marL="342900" indent="-342900">
              <a:lnSpc>
                <a:spcPct val="150000"/>
              </a:lnSpc>
              <a:buFont typeface="Symbol" pitchFamily="2" charset="2"/>
              <a:buChar char=""/>
            </a:pPr>
            <a:r>
              <a:rPr lang="en-US" sz="2000" dirty="0" smtClean="0"/>
              <a:t>The </a:t>
            </a:r>
            <a:r>
              <a:rPr lang="en-US" sz="2000" dirty="0"/>
              <a:t>requirements gathering processes discussed in Chapter 3 will </a:t>
            </a:r>
            <a:r>
              <a:rPr lang="en-US" sz="2000" dirty="0">
                <a:solidFill>
                  <a:schemeClr val="accent1">
                    <a:lumMod val="75000"/>
                  </a:schemeClr>
                </a:solidFill>
              </a:rPr>
              <a:t>have collected the preliminary content for the specifications, but more details are </a:t>
            </a:r>
            <a:r>
              <a:rPr lang="en-US" sz="2000" dirty="0" smtClean="0">
                <a:solidFill>
                  <a:schemeClr val="accent1">
                    <a:lumMod val="75000"/>
                  </a:schemeClr>
                </a:solidFill>
              </a:rPr>
              <a:t>needed</a:t>
            </a:r>
            <a:r>
              <a:rPr lang="en-US" sz="2000" dirty="0" smtClean="0"/>
              <a:t>, and the input from the requirements must be organized in the context of the BI applications.</a:t>
            </a:r>
          </a:p>
          <a:p>
            <a:pPr marL="342900" indent="-342900">
              <a:lnSpc>
                <a:spcPct val="150000"/>
              </a:lnSpc>
              <a:buFont typeface="Symbol" pitchFamily="2" charset="2"/>
              <a:buChar char=""/>
            </a:pPr>
            <a:r>
              <a:rPr lang="en-US" sz="2000" dirty="0"/>
              <a:t>T</a:t>
            </a:r>
            <a:r>
              <a:rPr lang="en-US" sz="2000" dirty="0" smtClean="0"/>
              <a:t>he </a:t>
            </a:r>
            <a:r>
              <a:rPr lang="en-US" sz="2000" dirty="0"/>
              <a:t>specification </a:t>
            </a:r>
            <a:r>
              <a:rPr lang="en-US" sz="2000" dirty="0" smtClean="0"/>
              <a:t>is </a:t>
            </a:r>
            <a:r>
              <a:rPr lang="en-US" sz="2000" dirty="0">
                <a:solidFill>
                  <a:schemeClr val="accent1">
                    <a:lumMod val="75000"/>
                  </a:schemeClr>
                </a:solidFill>
              </a:rPr>
              <a:t>a tool to help in the design, development, and </a:t>
            </a:r>
            <a:r>
              <a:rPr lang="en-US" sz="2000" dirty="0" smtClean="0">
                <a:solidFill>
                  <a:schemeClr val="accent1">
                    <a:lumMod val="75000"/>
                  </a:schemeClr>
                </a:solidFill>
              </a:rPr>
              <a:t>maintenance </a:t>
            </a:r>
            <a:r>
              <a:rPr lang="en-US" sz="2000" dirty="0">
                <a:solidFill>
                  <a:schemeClr val="accent1">
                    <a:lumMod val="75000"/>
                  </a:schemeClr>
                </a:solidFill>
              </a:rPr>
              <a:t>of each BI application</a:t>
            </a:r>
            <a:r>
              <a:rPr lang="en-US" sz="2000" dirty="0"/>
              <a:t>. </a:t>
            </a:r>
            <a:endParaRPr lang="en-US" sz="2000" dirty="0" smtClean="0"/>
          </a:p>
          <a:p>
            <a:pPr marL="342900" indent="-342900">
              <a:lnSpc>
                <a:spcPct val="150000"/>
              </a:lnSpc>
              <a:buFont typeface="Symbol" pitchFamily="2" charset="2"/>
              <a:buChar char=""/>
            </a:pPr>
            <a:r>
              <a:rPr lang="en-US" sz="2000" dirty="0" smtClean="0"/>
              <a:t>The </a:t>
            </a:r>
            <a:r>
              <a:rPr lang="en-US" sz="2000" dirty="0"/>
              <a:t>specification is </a:t>
            </a:r>
            <a:r>
              <a:rPr lang="en-US" sz="2000" dirty="0">
                <a:solidFill>
                  <a:schemeClr val="accent1">
                    <a:lumMod val="75000"/>
                  </a:schemeClr>
                </a:solidFill>
              </a:rPr>
              <a:t>a living document that will be updated and modified at various points in the project </a:t>
            </a:r>
            <a:r>
              <a:rPr lang="en-US" sz="2000" dirty="0"/>
              <a:t>as designers, developers, and business people (its consumers) discover </a:t>
            </a:r>
            <a:r>
              <a:rPr lang="en-US" sz="2000" dirty="0" smtClean="0"/>
              <a:t>different </a:t>
            </a:r>
            <a:r>
              <a:rPr lang="en-US" sz="2000" dirty="0"/>
              <a:t>aspects of the BI </a:t>
            </a:r>
            <a:r>
              <a:rPr lang="en-US" sz="2000" dirty="0" smtClean="0"/>
              <a:t>application.</a:t>
            </a:r>
          </a:p>
          <a:p>
            <a:pPr marL="342900" indent="-342900">
              <a:lnSpc>
                <a:spcPct val="150000"/>
              </a:lnSpc>
              <a:buFont typeface="Symbol" pitchFamily="2" charset="2"/>
              <a:buChar char=""/>
            </a:pPr>
            <a:r>
              <a:rPr lang="en-US" sz="2000" dirty="0"/>
              <a:t>The BI application content specification includes the </a:t>
            </a:r>
            <a:r>
              <a:rPr lang="en-US" sz="2000" dirty="0" smtClean="0"/>
              <a:t>following: </a:t>
            </a:r>
            <a:r>
              <a:rPr lang="en-US" sz="2000" dirty="0" smtClean="0">
                <a:hlinkClick r:id="rId2" action="ppaction://hlinkfile"/>
              </a:rPr>
              <a:t>BI content specification</a:t>
            </a:r>
            <a:r>
              <a:rPr lang="en-US" sz="2000" dirty="0" smtClean="0"/>
              <a:t> </a:t>
            </a:r>
            <a:r>
              <a:rPr lang="en-US" sz="2000" dirty="0"/>
              <a:t>(page 338) </a:t>
            </a:r>
            <a:r>
              <a:rPr lang="en-US" sz="2000" dirty="0" smtClean="0"/>
              <a:t>.</a:t>
            </a:r>
          </a:p>
        </p:txBody>
      </p:sp>
      <p:sp>
        <p:nvSpPr>
          <p:cNvPr id="3" name="Slide Number Placeholder 2"/>
          <p:cNvSpPr>
            <a:spLocks noGrp="1"/>
          </p:cNvSpPr>
          <p:nvPr>
            <p:ph type="sldNum" sz="quarter" idx="12"/>
          </p:nvPr>
        </p:nvSpPr>
        <p:spPr/>
        <p:txBody>
          <a:bodyPr/>
          <a:lstStyle/>
          <a:p>
            <a:fld id="{DD40C559-0D42-4D76-92B1-8C19F3BDA397}" type="slidenum">
              <a:rPr lang="en-US" smtClean="0"/>
              <a:t>4</a:t>
            </a:fld>
            <a:endParaRPr lang="en-US"/>
          </a:p>
        </p:txBody>
      </p:sp>
    </p:spTree>
    <p:extLst>
      <p:ext uri="{BB962C8B-B14F-4D97-AF65-F5344CB8AC3E}">
        <p14:creationId xmlns:p14="http://schemas.microsoft.com/office/powerpoint/2010/main" val="191627340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analysis – bar chart</a:t>
            </a:r>
            <a:endParaRPr lang="en-US" dirty="0"/>
          </a:p>
        </p:txBody>
      </p:sp>
      <p:grpSp>
        <p:nvGrpSpPr>
          <p:cNvPr id="5" name="Group 4"/>
          <p:cNvGrpSpPr>
            <a:grpSpLocks noGrp="1" noUngrp="1" noChangeAspect="1"/>
          </p:cNvGrpSpPr>
          <p:nvPr/>
        </p:nvGrpSpPr>
        <p:grpSpPr>
          <a:xfrm>
            <a:off x="6215380" y="1836738"/>
            <a:ext cx="5307013" cy="4519612"/>
            <a:chOff x="3441700" y="1919288"/>
            <a:chExt cx="5307013" cy="4519612"/>
          </a:xfrm>
        </p:grpSpPr>
        <p:pic>
          <p:nvPicPr>
            <p:cNvPr id="3" name="Picture 2" descr="f13-07-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3441700" y="1919288"/>
              <a:ext cx="5307013" cy="4138612"/>
            </a:xfrm>
            <a:prstGeom prst="rect">
              <a:avLst/>
            </a:prstGeom>
            <a:noFill/>
            <a:ln>
              <a:noFill/>
            </a:ln>
          </p:spPr>
        </p:pic>
        <p:sp>
          <p:nvSpPr>
            <p:cNvPr id="4" name="Rectangle 3"/>
            <p:cNvSpPr/>
            <p:nvPr/>
          </p:nvSpPr>
          <p:spPr>
            <a:xfrm>
              <a:off x="3441700" y="6096000"/>
              <a:ext cx="5307013" cy="342900"/>
            </a:xfrm>
            <a:prstGeom prst="rect">
              <a:avLst/>
            </a:prstGeom>
            <a:noFill/>
            <a:ln>
              <a:noFill/>
            </a:ln>
          </p:spPr>
          <p:txBody>
            <a:bodyPr anchor="ctr">
              <a:normAutofit fontScale="85000" lnSpcReduction="20000"/>
            </a:bodyPr>
            <a:lstStyle/>
            <a:p>
              <a:pPr algn="ctr"/>
              <a:r>
                <a:rPr lang="en-US" sz="2400" dirty="0" smtClean="0"/>
                <a:t>f13-07</a:t>
              </a:r>
              <a:endParaRPr lang="en-US" sz="2400" dirty="0"/>
            </a:p>
          </p:txBody>
        </p:sp>
      </p:grpSp>
      <p:sp>
        <p:nvSpPr>
          <p:cNvPr id="6" name="Slide Number Placeholder 5"/>
          <p:cNvSpPr>
            <a:spLocks noGrp="1"/>
          </p:cNvSpPr>
          <p:nvPr>
            <p:ph type="sldNum" sz="quarter" idx="12"/>
          </p:nvPr>
        </p:nvSpPr>
        <p:spPr/>
        <p:txBody>
          <a:bodyPr/>
          <a:lstStyle/>
          <a:p>
            <a:fld id="{DD40C559-0D42-4D76-92B1-8C19F3BDA397}" type="slidenum">
              <a:rPr lang="en-US" smtClean="0"/>
              <a:t>40</a:t>
            </a:fld>
            <a:endParaRPr lang="en-US"/>
          </a:p>
        </p:txBody>
      </p:sp>
      <p:sp>
        <p:nvSpPr>
          <p:cNvPr id="7" name="Content Placeholder 5">
            <a:extLst>
              <a:ext uri="{FF2B5EF4-FFF2-40B4-BE49-F238E27FC236}">
                <a16:creationId xmlns:a16="http://schemas.microsoft.com/office/drawing/2014/main" id="{D151B174-4662-5A4F-F2AC-9A2D2E754890}"/>
              </a:ext>
            </a:extLst>
          </p:cNvPr>
          <p:cNvSpPr txBox="1">
            <a:spLocks/>
          </p:cNvSpPr>
          <p:nvPr/>
        </p:nvSpPr>
        <p:spPr>
          <a:xfrm>
            <a:off x="624840" y="2388077"/>
            <a:ext cx="4983480" cy="1463991"/>
          </a:xfrm>
          <a:prstGeom prst="rect">
            <a:avLst/>
          </a:prstGeom>
          <a:solidFill>
            <a:schemeClr val="bg1">
              <a:lumMod val="85000"/>
            </a:schemeClr>
          </a:solid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solidFill>
                  <a:srgbClr val="000000"/>
                </a:solidFill>
              </a:rPr>
              <a:t>Bar charts, as depicted in </a:t>
            </a:r>
            <a:r>
              <a:rPr lang="en-GB" sz="1800" dirty="0">
                <a:solidFill>
                  <a:srgbClr val="0081AD"/>
                </a:solidFill>
              </a:rPr>
              <a:t>Figure 13.7</a:t>
            </a:r>
            <a:r>
              <a:rPr lang="en-GB" sz="1800" dirty="0">
                <a:solidFill>
                  <a:srgbClr val="000000"/>
                </a:solidFill>
              </a:rPr>
              <a:t>, are effective when there are only a few segments to be </a:t>
            </a:r>
            <a:r>
              <a:rPr lang="en-GB" sz="1800" dirty="0" smtClean="0">
                <a:solidFill>
                  <a:srgbClr val="000000"/>
                </a:solidFill>
              </a:rPr>
              <a:t>tracked or </a:t>
            </a:r>
            <a:r>
              <a:rPr lang="en-GB" sz="1800" dirty="0">
                <a:solidFill>
                  <a:srgbClr val="000000"/>
                </a:solidFill>
              </a:rPr>
              <a:t>when each time period is discrete and people are not interested in seeing the trend, such as in a </a:t>
            </a:r>
            <a:r>
              <a:rPr lang="en-GB" sz="1800" dirty="0" smtClean="0">
                <a:solidFill>
                  <a:srgbClr val="000000"/>
                </a:solidFill>
              </a:rPr>
              <a:t>line chart</a:t>
            </a:r>
            <a:endParaRPr lang="en-GB" sz="1800" dirty="0" smtClean="0"/>
          </a:p>
        </p:txBody>
      </p:sp>
      <p:sp>
        <p:nvSpPr>
          <p:cNvPr id="8" name="Content Placeholder 5">
            <a:extLst>
              <a:ext uri="{FF2B5EF4-FFF2-40B4-BE49-F238E27FC236}">
                <a16:creationId xmlns:a16="http://schemas.microsoft.com/office/drawing/2014/main" id="{D151B174-4662-5A4F-F2AC-9A2D2E754890}"/>
              </a:ext>
            </a:extLst>
          </p:cNvPr>
          <p:cNvSpPr txBox="1">
            <a:spLocks/>
          </p:cNvSpPr>
          <p:nvPr/>
        </p:nvSpPr>
        <p:spPr>
          <a:xfrm>
            <a:off x="624840" y="4549457"/>
            <a:ext cx="4983480" cy="953770"/>
          </a:xfrm>
          <a:prstGeom prst="rect">
            <a:avLst/>
          </a:prstGeom>
          <a:solidFill>
            <a:schemeClr val="accent1">
              <a:lumMod val="60000"/>
              <a:lumOff val="40000"/>
            </a:schemeClr>
          </a:solidFill>
          <a:ln w="3175">
            <a:solidFill>
              <a:schemeClr val="tx1"/>
            </a:solidFill>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smtClean="0"/>
              <a:t>The </a:t>
            </a:r>
            <a:r>
              <a:rPr lang="en-GB" sz="1800" dirty="0"/>
              <a:t>convention for the trending charts is for time to be displayed horizontally on the X-axis </a:t>
            </a:r>
            <a:r>
              <a:rPr lang="en-GB" sz="1800" dirty="0" smtClean="0"/>
              <a:t>while the </a:t>
            </a:r>
            <a:r>
              <a:rPr lang="en-GB" sz="1800" dirty="0"/>
              <a:t>measure is displayed on the Y-axis.</a:t>
            </a:r>
            <a:endParaRPr lang="en-GB" sz="1800" dirty="0" smtClean="0">
              <a:solidFill>
                <a:srgbClr val="000000"/>
              </a:solidFill>
            </a:endParaRPr>
          </a:p>
        </p:txBody>
      </p:sp>
    </p:spTree>
    <p:extLst>
      <p:ext uri="{BB962C8B-B14F-4D97-AF65-F5344CB8AC3E}">
        <p14:creationId xmlns:p14="http://schemas.microsoft.com/office/powerpoint/2010/main" val="148218031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Matching Types of Analysis to Visualizations</a:t>
            </a:r>
            <a:r>
              <a:rPr lang="en-US" b="1" dirty="0" smtClean="0"/>
              <a:t/>
            </a:r>
            <a:br>
              <a:rPr lang="en-US" b="1" dirty="0" smtClean="0"/>
            </a:br>
            <a:r>
              <a:rPr lang="en-US" sz="3200" b="1" dirty="0">
                <a:solidFill>
                  <a:schemeClr val="accent2">
                    <a:lumMod val="75000"/>
                  </a:schemeClr>
                </a:solidFill>
              </a:rPr>
              <a:t>Contribution Analysis</a:t>
            </a:r>
            <a:endParaRPr lang="en-US" b="1" dirty="0">
              <a:solidFill>
                <a:schemeClr val="accent2">
                  <a:lumMod val="75000"/>
                </a:schemeClr>
              </a:solidFill>
            </a:endParaRPr>
          </a:p>
        </p:txBody>
      </p:sp>
      <p:sp>
        <p:nvSpPr>
          <p:cNvPr id="7" name="Content Placeholder 5">
            <a:extLst>
              <a:ext uri="{FF2B5EF4-FFF2-40B4-BE49-F238E27FC236}">
                <a16:creationId xmlns:a16="http://schemas.microsoft.com/office/drawing/2014/main" id="{D151B174-4662-5A4F-F2AC-9A2D2E754890}"/>
              </a:ext>
            </a:extLst>
          </p:cNvPr>
          <p:cNvSpPr>
            <a:spLocks noGrp="1"/>
          </p:cNvSpPr>
          <p:nvPr>
            <p:ph idx="1"/>
          </p:nvPr>
        </p:nvSpPr>
        <p:spPr>
          <a:xfrm>
            <a:off x="838200" y="1882775"/>
            <a:ext cx="10515600" cy="4351338"/>
          </a:xfrm>
        </p:spPr>
        <p:txBody>
          <a:bodyPr>
            <a:normAutofit/>
          </a:bodyPr>
          <a:lstStyle/>
          <a:p>
            <a:pPr>
              <a:lnSpc>
                <a:spcPct val="100000"/>
              </a:lnSpc>
            </a:pPr>
            <a:r>
              <a:rPr lang="en-GB" sz="2000" dirty="0">
                <a:solidFill>
                  <a:srgbClr val="000000"/>
                </a:solidFill>
              </a:rPr>
              <a:t>In this analysis, the contribution that </a:t>
            </a:r>
            <a:r>
              <a:rPr lang="en-GB" sz="2000" dirty="0">
                <a:solidFill>
                  <a:srgbClr val="0070C0"/>
                </a:solidFill>
              </a:rPr>
              <a:t>each segment of something makes in relationship to the whole </a:t>
            </a:r>
            <a:r>
              <a:rPr lang="en-GB" sz="2000" dirty="0" smtClean="0">
                <a:solidFill>
                  <a:srgbClr val="0070C0"/>
                </a:solidFill>
              </a:rPr>
              <a:t>is typically </a:t>
            </a:r>
            <a:r>
              <a:rPr lang="en-GB" sz="2000" dirty="0">
                <a:solidFill>
                  <a:srgbClr val="0070C0"/>
                </a:solidFill>
              </a:rPr>
              <a:t>represented by a percentage</a:t>
            </a:r>
            <a:r>
              <a:rPr lang="en-GB" sz="2000" dirty="0">
                <a:solidFill>
                  <a:srgbClr val="000000"/>
                </a:solidFill>
              </a:rPr>
              <a:t>. The most common visualization used for this purpose is a </a:t>
            </a:r>
            <a:r>
              <a:rPr lang="en-GB" sz="2000" u="sng" dirty="0" smtClean="0">
                <a:solidFill>
                  <a:srgbClr val="000000"/>
                </a:solidFill>
              </a:rPr>
              <a:t>pie chart</a:t>
            </a:r>
            <a:r>
              <a:rPr lang="en-GB" sz="2000" u="sng" dirty="0">
                <a:solidFill>
                  <a:srgbClr val="000000"/>
                </a:solidFill>
              </a:rPr>
              <a:t>, but it really is only effective when there are only a few elements to display, such as three or </a:t>
            </a:r>
            <a:r>
              <a:rPr lang="en-GB" sz="2000" u="sng" dirty="0" smtClean="0">
                <a:solidFill>
                  <a:srgbClr val="000000"/>
                </a:solidFill>
              </a:rPr>
              <a:t>four. </a:t>
            </a:r>
          </a:p>
          <a:p>
            <a:pPr>
              <a:lnSpc>
                <a:spcPct val="100000"/>
              </a:lnSpc>
            </a:pPr>
            <a:r>
              <a:rPr lang="en-GB" sz="2000" u="sng" dirty="0" smtClean="0">
                <a:solidFill>
                  <a:srgbClr val="000000"/>
                </a:solidFill>
              </a:rPr>
              <a:t>When </a:t>
            </a:r>
            <a:r>
              <a:rPr lang="en-GB" sz="2000" u="sng" dirty="0">
                <a:solidFill>
                  <a:srgbClr val="000000"/>
                </a:solidFill>
              </a:rPr>
              <a:t>there are too many slices it is very difficult to compare the slices relative to each other</a:t>
            </a:r>
            <a:r>
              <a:rPr lang="en-GB" sz="2000" dirty="0">
                <a:solidFill>
                  <a:srgbClr val="000000"/>
                </a:solidFill>
              </a:rPr>
              <a:t>, </a:t>
            </a:r>
            <a:r>
              <a:rPr lang="en-GB" sz="2000" dirty="0" smtClean="0">
                <a:solidFill>
                  <a:srgbClr val="000000"/>
                </a:solidFill>
              </a:rPr>
              <a:t>especially when </a:t>
            </a:r>
            <a:r>
              <a:rPr lang="en-GB" sz="2000" dirty="0">
                <a:solidFill>
                  <a:srgbClr val="000000"/>
                </a:solidFill>
              </a:rPr>
              <a:t>they are nonadjacent. As the number of slices gets larger, use other visualizations. Bar </a:t>
            </a:r>
            <a:r>
              <a:rPr lang="en-GB" sz="2000" dirty="0" smtClean="0">
                <a:solidFill>
                  <a:srgbClr val="000000"/>
                </a:solidFill>
              </a:rPr>
              <a:t>charts where </a:t>
            </a:r>
            <a:r>
              <a:rPr lang="en-GB" sz="2000" dirty="0">
                <a:solidFill>
                  <a:srgbClr val="000000"/>
                </a:solidFill>
              </a:rPr>
              <a:t>each bar is the same length and segments are sized by percentages support a larger number </a:t>
            </a:r>
            <a:r>
              <a:rPr lang="en-GB" sz="2000" dirty="0" smtClean="0">
                <a:solidFill>
                  <a:srgbClr val="000000"/>
                </a:solidFill>
              </a:rPr>
              <a:t>of segments </a:t>
            </a:r>
            <a:r>
              <a:rPr lang="en-GB" sz="2000" dirty="0">
                <a:solidFill>
                  <a:srgbClr val="000000"/>
                </a:solidFill>
              </a:rPr>
              <a:t>than pie charts, but they still encounter an upper bound fairly quickly. </a:t>
            </a:r>
            <a:endParaRPr lang="en-GB" sz="2000" dirty="0" smtClean="0">
              <a:solidFill>
                <a:srgbClr val="000000"/>
              </a:solidFill>
            </a:endParaRPr>
          </a:p>
          <a:p>
            <a:pPr>
              <a:lnSpc>
                <a:spcPct val="100000"/>
              </a:lnSpc>
            </a:pPr>
            <a:r>
              <a:rPr lang="en-GB" sz="2000" dirty="0" smtClean="0">
                <a:solidFill>
                  <a:srgbClr val="000000"/>
                </a:solidFill>
              </a:rPr>
              <a:t>As </a:t>
            </a:r>
            <a:r>
              <a:rPr lang="en-GB" sz="2000" dirty="0">
                <a:solidFill>
                  <a:srgbClr val="000000"/>
                </a:solidFill>
              </a:rPr>
              <a:t>shown in </a:t>
            </a:r>
            <a:r>
              <a:rPr lang="en-GB" sz="2000" dirty="0" smtClean="0">
                <a:solidFill>
                  <a:srgbClr val="0081AD"/>
                </a:solidFill>
              </a:rPr>
              <a:t>Figure13.8</a:t>
            </a:r>
            <a:r>
              <a:rPr lang="en-GB" sz="2000" dirty="0">
                <a:solidFill>
                  <a:srgbClr val="0070C0"/>
                </a:solidFill>
              </a:rPr>
              <a:t>, the preferred contribution analysis visualization is the </a:t>
            </a:r>
            <a:r>
              <a:rPr lang="en-GB" sz="2000" b="1" dirty="0">
                <a:solidFill>
                  <a:srgbClr val="0070C0"/>
                </a:solidFill>
              </a:rPr>
              <a:t>heat map</a:t>
            </a:r>
            <a:r>
              <a:rPr lang="en-GB" sz="2000" dirty="0">
                <a:solidFill>
                  <a:srgbClr val="000000"/>
                </a:solidFill>
              </a:rPr>
              <a:t>, as it can accommodate a </a:t>
            </a:r>
            <a:r>
              <a:rPr lang="en-GB" sz="2000" dirty="0" smtClean="0">
                <a:solidFill>
                  <a:srgbClr val="000000"/>
                </a:solidFill>
              </a:rPr>
              <a:t>large number </a:t>
            </a:r>
            <a:r>
              <a:rPr lang="en-GB" sz="2000" dirty="0">
                <a:solidFill>
                  <a:srgbClr val="000000"/>
                </a:solidFill>
              </a:rPr>
              <a:t>of slices, especially when a </a:t>
            </a:r>
            <a:r>
              <a:rPr lang="en-GB" sz="2000" dirty="0" err="1">
                <a:solidFill>
                  <a:srgbClr val="000000"/>
                </a:solidFill>
              </a:rPr>
              <a:t>color</a:t>
            </a:r>
            <a:r>
              <a:rPr lang="en-GB" sz="2000" dirty="0">
                <a:solidFill>
                  <a:srgbClr val="000000"/>
                </a:solidFill>
              </a:rPr>
              <a:t> gradient is used to enhance its usefulness.</a:t>
            </a:r>
            <a:endParaRPr lang="en-GB" sz="1800" dirty="0" smtClean="0">
              <a:solidFill>
                <a:schemeClr val="accent2">
                  <a:lumMod val="75000"/>
                </a:schemeClr>
              </a:solidFill>
              <a:cs typeface="Arial" panose="020B0604020202020204" pitchFamily="34" charset="0"/>
            </a:endParaRPr>
          </a:p>
          <a:p>
            <a:pPr marL="342900" indent="-342900">
              <a:lnSpc>
                <a:spcPct val="150000"/>
              </a:lnSpc>
              <a:buFont typeface="Symbol" pitchFamily="2" charset="2"/>
              <a:buChar char=""/>
            </a:pPr>
            <a:endParaRPr lang="en-US" sz="1800" dirty="0">
              <a:latin typeface="Calibri" panose="020F0502020204030204" pitchFamily="34" charset="0"/>
              <a:cs typeface="Arial" panose="020B0604020202020204" pitchFamily="34" charset="0"/>
            </a:endParaRPr>
          </a:p>
          <a:p>
            <a:pPr marL="0" indent="0">
              <a:buNone/>
            </a:pPr>
            <a:endParaRPr lang="en-US" dirty="0"/>
          </a:p>
        </p:txBody>
      </p:sp>
      <p:sp>
        <p:nvSpPr>
          <p:cNvPr id="3" name="Slide Number Placeholder 2"/>
          <p:cNvSpPr>
            <a:spLocks noGrp="1"/>
          </p:cNvSpPr>
          <p:nvPr>
            <p:ph type="sldNum" sz="quarter" idx="12"/>
          </p:nvPr>
        </p:nvSpPr>
        <p:spPr/>
        <p:txBody>
          <a:bodyPr/>
          <a:lstStyle/>
          <a:p>
            <a:fld id="{DD40C559-0D42-4D76-92B1-8C19F3BDA397}" type="slidenum">
              <a:rPr lang="en-US" smtClean="0"/>
              <a:t>41</a:t>
            </a:fld>
            <a:endParaRPr lang="en-US"/>
          </a:p>
        </p:txBody>
      </p:sp>
    </p:spTree>
    <p:extLst>
      <p:ext uri="{BB962C8B-B14F-4D97-AF65-F5344CB8AC3E}">
        <p14:creationId xmlns:p14="http://schemas.microsoft.com/office/powerpoint/2010/main" val="391253413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 analysis – heat map</a:t>
            </a:r>
            <a:endParaRPr lang="en-US" dirty="0"/>
          </a:p>
        </p:txBody>
      </p:sp>
      <p:grpSp>
        <p:nvGrpSpPr>
          <p:cNvPr id="5" name="Group 4"/>
          <p:cNvGrpSpPr>
            <a:grpSpLocks noGrp="1" noUngrp="1" noChangeAspect="1"/>
          </p:cNvGrpSpPr>
          <p:nvPr/>
        </p:nvGrpSpPr>
        <p:grpSpPr>
          <a:xfrm>
            <a:off x="2611438" y="1919288"/>
            <a:ext cx="6967537" cy="4519612"/>
            <a:chOff x="2611438" y="1919288"/>
            <a:chExt cx="6967537" cy="4519612"/>
          </a:xfrm>
        </p:grpSpPr>
        <p:pic>
          <p:nvPicPr>
            <p:cNvPr id="3" name="Picture 2" descr="f13-08-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2611438" y="1919288"/>
              <a:ext cx="6967537" cy="4138612"/>
            </a:xfrm>
            <a:prstGeom prst="rect">
              <a:avLst/>
            </a:prstGeom>
            <a:noFill/>
            <a:ln>
              <a:noFill/>
            </a:ln>
          </p:spPr>
        </p:pic>
        <p:sp>
          <p:nvSpPr>
            <p:cNvPr id="4" name="Rectangle 3"/>
            <p:cNvSpPr/>
            <p:nvPr/>
          </p:nvSpPr>
          <p:spPr>
            <a:xfrm>
              <a:off x="2611438" y="6096000"/>
              <a:ext cx="6967537" cy="342900"/>
            </a:xfrm>
            <a:prstGeom prst="rect">
              <a:avLst/>
            </a:prstGeom>
            <a:noFill/>
            <a:ln>
              <a:noFill/>
            </a:ln>
          </p:spPr>
          <p:txBody>
            <a:bodyPr anchor="ctr">
              <a:normAutofit fontScale="85000" lnSpcReduction="20000"/>
            </a:bodyPr>
            <a:lstStyle/>
            <a:p>
              <a:pPr algn="ctr"/>
              <a:r>
                <a:rPr lang="en-US" sz="2400" dirty="0" smtClean="0"/>
                <a:t>f13-08</a:t>
              </a:r>
              <a:endParaRPr lang="en-US" sz="2400" dirty="0"/>
            </a:p>
          </p:txBody>
        </p:sp>
      </p:grpSp>
      <p:sp>
        <p:nvSpPr>
          <p:cNvPr id="6" name="Slide Number Placeholder 5"/>
          <p:cNvSpPr>
            <a:spLocks noGrp="1"/>
          </p:cNvSpPr>
          <p:nvPr>
            <p:ph type="sldNum" sz="quarter" idx="12"/>
          </p:nvPr>
        </p:nvSpPr>
        <p:spPr/>
        <p:txBody>
          <a:bodyPr/>
          <a:lstStyle/>
          <a:p>
            <a:fld id="{DD40C559-0D42-4D76-92B1-8C19F3BDA397}" type="slidenum">
              <a:rPr lang="en-US" smtClean="0"/>
              <a:t>42</a:t>
            </a:fld>
            <a:endParaRPr lang="en-US"/>
          </a:p>
        </p:txBody>
      </p:sp>
    </p:spTree>
    <p:extLst>
      <p:ext uri="{BB962C8B-B14F-4D97-AF65-F5344CB8AC3E}">
        <p14:creationId xmlns:p14="http://schemas.microsoft.com/office/powerpoint/2010/main" val="19702239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Matching Types of Analysis to Visualizations</a:t>
            </a:r>
            <a:r>
              <a:rPr lang="en-US" b="1" dirty="0" smtClean="0"/>
              <a:t/>
            </a:r>
            <a:br>
              <a:rPr lang="en-US" b="1" dirty="0" smtClean="0"/>
            </a:br>
            <a:r>
              <a:rPr lang="en-US" sz="3200" b="1" dirty="0">
                <a:solidFill>
                  <a:schemeClr val="accent2">
                    <a:lumMod val="75000"/>
                  </a:schemeClr>
                </a:solidFill>
              </a:rPr>
              <a:t>Correlation Analysis</a:t>
            </a:r>
            <a:endParaRPr lang="en-US" b="1" dirty="0">
              <a:solidFill>
                <a:schemeClr val="accent2">
                  <a:lumMod val="75000"/>
                </a:schemeClr>
              </a:solidFill>
            </a:endParaRPr>
          </a:p>
        </p:txBody>
      </p:sp>
      <p:sp>
        <p:nvSpPr>
          <p:cNvPr id="7" name="Content Placeholder 5">
            <a:extLst>
              <a:ext uri="{FF2B5EF4-FFF2-40B4-BE49-F238E27FC236}">
                <a16:creationId xmlns:a16="http://schemas.microsoft.com/office/drawing/2014/main" id="{D151B174-4662-5A4F-F2AC-9A2D2E754890}"/>
              </a:ext>
            </a:extLst>
          </p:cNvPr>
          <p:cNvSpPr>
            <a:spLocks noGrp="1"/>
          </p:cNvSpPr>
          <p:nvPr>
            <p:ph idx="1"/>
          </p:nvPr>
        </p:nvSpPr>
        <p:spPr>
          <a:xfrm>
            <a:off x="838200" y="1882775"/>
            <a:ext cx="10515600" cy="3237865"/>
          </a:xfrm>
        </p:spPr>
        <p:txBody>
          <a:bodyPr>
            <a:normAutofit/>
          </a:bodyPr>
          <a:lstStyle/>
          <a:p>
            <a:r>
              <a:rPr lang="en-GB" sz="2000" dirty="0">
                <a:solidFill>
                  <a:srgbClr val="000000"/>
                </a:solidFill>
              </a:rPr>
              <a:t>Visualizations are more effective than tables of numbers for enabling people to identify potential </a:t>
            </a:r>
            <a:r>
              <a:rPr lang="en-GB" sz="2000" dirty="0" smtClean="0">
                <a:solidFill>
                  <a:srgbClr val="000000"/>
                </a:solidFill>
              </a:rPr>
              <a:t>relationships among </a:t>
            </a:r>
            <a:r>
              <a:rPr lang="en-GB" sz="2000" dirty="0">
                <a:solidFill>
                  <a:srgbClr val="000000"/>
                </a:solidFill>
              </a:rPr>
              <a:t>measures. This is especially true when there is a lot of data to show. Visually, </a:t>
            </a:r>
            <a:r>
              <a:rPr lang="en-GB" sz="2000" dirty="0" smtClean="0">
                <a:solidFill>
                  <a:srgbClr val="000000"/>
                </a:solidFill>
              </a:rPr>
              <a:t>people have </a:t>
            </a:r>
            <a:r>
              <a:rPr lang="en-GB" sz="2000" dirty="0">
                <a:solidFill>
                  <a:srgbClr val="000000"/>
                </a:solidFill>
              </a:rPr>
              <a:t>become adept at discerning potential patterns. </a:t>
            </a:r>
            <a:endParaRPr lang="en-GB" sz="2000" dirty="0" smtClean="0">
              <a:solidFill>
                <a:srgbClr val="000000"/>
              </a:solidFill>
            </a:endParaRPr>
          </a:p>
          <a:p>
            <a:r>
              <a:rPr lang="en-GB" sz="2000" b="1" dirty="0" smtClean="0">
                <a:solidFill>
                  <a:srgbClr val="0070C0"/>
                </a:solidFill>
              </a:rPr>
              <a:t>Scatter </a:t>
            </a:r>
            <a:r>
              <a:rPr lang="en-GB" sz="2000" b="1" dirty="0">
                <a:solidFill>
                  <a:srgbClr val="0070C0"/>
                </a:solidFill>
              </a:rPr>
              <a:t>plots </a:t>
            </a:r>
            <a:r>
              <a:rPr lang="en-GB" sz="2000" dirty="0">
                <a:solidFill>
                  <a:srgbClr val="000000"/>
                </a:solidFill>
              </a:rPr>
              <a:t>(see </a:t>
            </a:r>
            <a:r>
              <a:rPr lang="en-GB" sz="2000" dirty="0">
                <a:solidFill>
                  <a:srgbClr val="0081AD"/>
                </a:solidFill>
              </a:rPr>
              <a:t>Figure 13.9 </a:t>
            </a:r>
            <a:r>
              <a:rPr lang="en-GB" sz="2000" dirty="0">
                <a:solidFill>
                  <a:srgbClr val="000000"/>
                </a:solidFill>
              </a:rPr>
              <a:t>for an example) </a:t>
            </a:r>
            <a:r>
              <a:rPr lang="en-GB" sz="2000" dirty="0" smtClean="0">
                <a:solidFill>
                  <a:srgbClr val="0070C0"/>
                </a:solidFill>
              </a:rPr>
              <a:t>are very </a:t>
            </a:r>
            <a:r>
              <a:rPr lang="en-GB" sz="2000" dirty="0">
                <a:solidFill>
                  <a:srgbClr val="0070C0"/>
                </a:solidFill>
              </a:rPr>
              <a:t>effective for correlation analysis</a:t>
            </a:r>
            <a:r>
              <a:rPr lang="en-GB" sz="2000" dirty="0">
                <a:solidFill>
                  <a:srgbClr val="000000"/>
                </a:solidFill>
              </a:rPr>
              <a:t>, especially when </a:t>
            </a:r>
            <a:r>
              <a:rPr lang="en-GB" sz="2000" u="sng" dirty="0"/>
              <a:t>size and </a:t>
            </a:r>
            <a:r>
              <a:rPr lang="en-GB" sz="2000" u="sng" dirty="0" err="1"/>
              <a:t>color</a:t>
            </a:r>
            <a:r>
              <a:rPr lang="en-GB" sz="2000" u="sng" dirty="0"/>
              <a:t> are used to depict variation in </a:t>
            </a:r>
            <a:r>
              <a:rPr lang="en-GB" sz="2000" u="sng" dirty="0" smtClean="0"/>
              <a:t>the measure’s </a:t>
            </a:r>
            <a:r>
              <a:rPr lang="en-GB" sz="2000" u="sng" dirty="0"/>
              <a:t>quantitative values</a:t>
            </a:r>
            <a:r>
              <a:rPr lang="en-GB" sz="2000" dirty="0">
                <a:solidFill>
                  <a:srgbClr val="000000"/>
                </a:solidFill>
              </a:rPr>
              <a:t>. </a:t>
            </a:r>
            <a:r>
              <a:rPr lang="en-GB" sz="2000" dirty="0">
                <a:solidFill>
                  <a:schemeClr val="accent6">
                    <a:lumMod val="75000"/>
                  </a:schemeClr>
                </a:solidFill>
              </a:rPr>
              <a:t>Also, combinations of line and bar charts are sometimes effective to </a:t>
            </a:r>
            <a:r>
              <a:rPr lang="en-GB" sz="2000" dirty="0" smtClean="0">
                <a:solidFill>
                  <a:schemeClr val="accent6">
                    <a:lumMod val="75000"/>
                  </a:schemeClr>
                </a:solidFill>
              </a:rPr>
              <a:t>support correlation </a:t>
            </a:r>
            <a:r>
              <a:rPr lang="en-GB" sz="2000" dirty="0">
                <a:solidFill>
                  <a:schemeClr val="accent6">
                    <a:lumMod val="75000"/>
                  </a:schemeClr>
                </a:solidFill>
              </a:rPr>
              <a:t>analysis</a:t>
            </a:r>
            <a:r>
              <a:rPr lang="en-GB" sz="2000" dirty="0">
                <a:solidFill>
                  <a:srgbClr val="000000"/>
                </a:solidFill>
              </a:rPr>
              <a:t>, especially when trend analysis is being used to identify </a:t>
            </a:r>
            <a:r>
              <a:rPr lang="en-GB" sz="2000" dirty="0" smtClean="0">
                <a:solidFill>
                  <a:srgbClr val="000000"/>
                </a:solidFill>
              </a:rPr>
              <a:t>correlations.</a:t>
            </a:r>
          </a:p>
          <a:p>
            <a:r>
              <a:rPr lang="en-GB" sz="2000" dirty="0" smtClean="0">
                <a:solidFill>
                  <a:schemeClr val="accent2">
                    <a:lumMod val="75000"/>
                  </a:schemeClr>
                </a:solidFill>
              </a:rPr>
              <a:t>But </a:t>
            </a:r>
            <a:r>
              <a:rPr lang="en-GB" sz="2000" dirty="0">
                <a:solidFill>
                  <a:schemeClr val="accent2">
                    <a:lumMod val="75000"/>
                  </a:schemeClr>
                </a:solidFill>
              </a:rPr>
              <a:t>be cautious, however, because a potential relationship does not guarantee a correlation. </a:t>
            </a:r>
            <a:r>
              <a:rPr lang="en-GB" sz="2000" dirty="0" smtClean="0">
                <a:solidFill>
                  <a:schemeClr val="accent2">
                    <a:lumMod val="75000"/>
                  </a:schemeClr>
                </a:solidFill>
              </a:rPr>
              <a:t>Validate causation </a:t>
            </a:r>
            <a:r>
              <a:rPr lang="en-GB" sz="2000" dirty="0">
                <a:solidFill>
                  <a:schemeClr val="accent2">
                    <a:lumMod val="75000"/>
                  </a:schemeClr>
                </a:solidFill>
              </a:rPr>
              <a:t>prior to declaring there is a correlation</a:t>
            </a:r>
            <a:r>
              <a:rPr lang="en-GB" sz="2000" dirty="0" smtClean="0">
                <a:solidFill>
                  <a:schemeClr val="accent2">
                    <a:lumMod val="75000"/>
                  </a:schemeClr>
                </a:solidFill>
              </a:rPr>
              <a:t>.</a:t>
            </a:r>
            <a:endParaRPr lang="en-GB" sz="1800" dirty="0" smtClean="0">
              <a:solidFill>
                <a:schemeClr val="accent2">
                  <a:lumMod val="75000"/>
                </a:schemeClr>
              </a:solidFill>
              <a:cs typeface="Arial" panose="020B0604020202020204" pitchFamily="34" charset="0"/>
            </a:endParaRPr>
          </a:p>
        </p:txBody>
      </p:sp>
      <p:sp>
        <p:nvSpPr>
          <p:cNvPr id="3" name="Slide Number Placeholder 2"/>
          <p:cNvSpPr>
            <a:spLocks noGrp="1"/>
          </p:cNvSpPr>
          <p:nvPr>
            <p:ph type="sldNum" sz="quarter" idx="12"/>
          </p:nvPr>
        </p:nvSpPr>
        <p:spPr/>
        <p:txBody>
          <a:bodyPr/>
          <a:lstStyle/>
          <a:p>
            <a:fld id="{DD40C559-0D42-4D76-92B1-8C19F3BDA397}" type="slidenum">
              <a:rPr lang="en-US" smtClean="0"/>
              <a:t>43</a:t>
            </a:fld>
            <a:endParaRPr lang="en-US"/>
          </a:p>
        </p:txBody>
      </p:sp>
    </p:spTree>
    <p:extLst>
      <p:ext uri="{BB962C8B-B14F-4D97-AF65-F5344CB8AC3E}">
        <p14:creationId xmlns:p14="http://schemas.microsoft.com/office/powerpoint/2010/main" val="212917898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 analysis – scatter plot</a:t>
            </a:r>
            <a:endParaRPr lang="en-US" dirty="0"/>
          </a:p>
        </p:txBody>
      </p:sp>
      <p:grpSp>
        <p:nvGrpSpPr>
          <p:cNvPr id="5" name="Group 4"/>
          <p:cNvGrpSpPr>
            <a:grpSpLocks noGrp="1" noUngrp="1" noChangeAspect="1"/>
          </p:cNvGrpSpPr>
          <p:nvPr/>
        </p:nvGrpSpPr>
        <p:grpSpPr>
          <a:xfrm>
            <a:off x="3309938" y="1836738"/>
            <a:ext cx="5114925" cy="4519612"/>
            <a:chOff x="3538538" y="1919288"/>
            <a:chExt cx="5114925" cy="4519612"/>
          </a:xfrm>
        </p:grpSpPr>
        <p:pic>
          <p:nvPicPr>
            <p:cNvPr id="3" name="Picture 2" descr="f13-09-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3538538" y="1919288"/>
              <a:ext cx="5114925" cy="4138612"/>
            </a:xfrm>
            <a:prstGeom prst="rect">
              <a:avLst/>
            </a:prstGeom>
            <a:noFill/>
            <a:ln>
              <a:noFill/>
            </a:ln>
          </p:spPr>
        </p:pic>
        <p:sp>
          <p:nvSpPr>
            <p:cNvPr id="4" name="Rectangle 3"/>
            <p:cNvSpPr/>
            <p:nvPr/>
          </p:nvSpPr>
          <p:spPr>
            <a:xfrm>
              <a:off x="3538538" y="6096000"/>
              <a:ext cx="5114925" cy="342900"/>
            </a:xfrm>
            <a:prstGeom prst="rect">
              <a:avLst/>
            </a:prstGeom>
            <a:noFill/>
            <a:ln>
              <a:noFill/>
            </a:ln>
          </p:spPr>
          <p:txBody>
            <a:bodyPr anchor="ctr">
              <a:normAutofit fontScale="85000" lnSpcReduction="20000"/>
            </a:bodyPr>
            <a:lstStyle/>
            <a:p>
              <a:pPr algn="ctr"/>
              <a:r>
                <a:rPr lang="en-US" sz="2400" dirty="0" smtClean="0"/>
                <a:t>f13-09</a:t>
              </a:r>
              <a:endParaRPr lang="en-US" sz="2400" dirty="0"/>
            </a:p>
          </p:txBody>
        </p:sp>
      </p:grpSp>
      <p:sp>
        <p:nvSpPr>
          <p:cNvPr id="6" name="Slide Number Placeholder 5"/>
          <p:cNvSpPr>
            <a:spLocks noGrp="1"/>
          </p:cNvSpPr>
          <p:nvPr>
            <p:ph type="sldNum" sz="quarter" idx="12"/>
          </p:nvPr>
        </p:nvSpPr>
        <p:spPr/>
        <p:txBody>
          <a:bodyPr/>
          <a:lstStyle/>
          <a:p>
            <a:fld id="{DD40C559-0D42-4D76-92B1-8C19F3BDA397}" type="slidenum">
              <a:rPr lang="en-US" smtClean="0"/>
              <a:t>44</a:t>
            </a:fld>
            <a:endParaRPr lang="en-US"/>
          </a:p>
        </p:txBody>
      </p:sp>
    </p:spTree>
    <p:extLst>
      <p:ext uri="{BB962C8B-B14F-4D97-AF65-F5344CB8AC3E}">
        <p14:creationId xmlns:p14="http://schemas.microsoft.com/office/powerpoint/2010/main" val="263245781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Matching Types of Analysis to Visualizations</a:t>
            </a:r>
            <a:r>
              <a:rPr lang="en-US" b="1" dirty="0" smtClean="0"/>
              <a:t/>
            </a:r>
            <a:br>
              <a:rPr lang="en-US" b="1" dirty="0" smtClean="0"/>
            </a:br>
            <a:r>
              <a:rPr lang="en-US" sz="3200" b="1" dirty="0">
                <a:solidFill>
                  <a:schemeClr val="accent2">
                    <a:lumMod val="75000"/>
                  </a:schemeClr>
                </a:solidFill>
              </a:rPr>
              <a:t>Geographic Data</a:t>
            </a:r>
            <a:endParaRPr lang="en-US" b="1" dirty="0">
              <a:solidFill>
                <a:schemeClr val="accent2">
                  <a:lumMod val="75000"/>
                </a:schemeClr>
              </a:solidFill>
            </a:endParaRPr>
          </a:p>
        </p:txBody>
      </p:sp>
      <p:sp>
        <p:nvSpPr>
          <p:cNvPr id="7" name="Content Placeholder 5">
            <a:extLst>
              <a:ext uri="{FF2B5EF4-FFF2-40B4-BE49-F238E27FC236}">
                <a16:creationId xmlns:a16="http://schemas.microsoft.com/office/drawing/2014/main" id="{D151B174-4662-5A4F-F2AC-9A2D2E754890}"/>
              </a:ext>
            </a:extLst>
          </p:cNvPr>
          <p:cNvSpPr>
            <a:spLocks noGrp="1"/>
          </p:cNvSpPr>
          <p:nvPr>
            <p:ph idx="1"/>
          </p:nvPr>
        </p:nvSpPr>
        <p:spPr>
          <a:xfrm>
            <a:off x="853440" y="2004695"/>
            <a:ext cx="10515600" cy="3176905"/>
          </a:xfrm>
        </p:spPr>
        <p:txBody>
          <a:bodyPr>
            <a:normAutofit/>
          </a:bodyPr>
          <a:lstStyle/>
          <a:p>
            <a:r>
              <a:rPr lang="en-GB" sz="1800" dirty="0" smtClean="0">
                <a:solidFill>
                  <a:srgbClr val="000000"/>
                </a:solidFill>
                <a:latin typeface="Times-Roman"/>
              </a:rPr>
              <a:t>The </a:t>
            </a:r>
            <a:r>
              <a:rPr lang="en-GB" sz="1800" dirty="0">
                <a:solidFill>
                  <a:srgbClr val="000000"/>
                </a:solidFill>
                <a:latin typeface="Times-Roman"/>
              </a:rPr>
              <a:t>most effective method to </a:t>
            </a:r>
            <a:r>
              <a:rPr lang="en-GB" sz="1800" b="1" dirty="0">
                <a:solidFill>
                  <a:schemeClr val="accent1">
                    <a:lumMod val="75000"/>
                  </a:schemeClr>
                </a:solidFill>
                <a:latin typeface="Times-Roman"/>
              </a:rPr>
              <a:t>visualize data by location is to use a map</a:t>
            </a:r>
            <a:r>
              <a:rPr lang="en-GB" sz="1800" dirty="0">
                <a:solidFill>
                  <a:srgbClr val="000000"/>
                </a:solidFill>
                <a:latin typeface="Times-Roman"/>
              </a:rPr>
              <a:t>. </a:t>
            </a:r>
            <a:endParaRPr lang="en-GB" sz="1800" dirty="0" smtClean="0">
              <a:solidFill>
                <a:srgbClr val="000000"/>
              </a:solidFill>
              <a:latin typeface="Times-Roman"/>
            </a:endParaRPr>
          </a:p>
          <a:p>
            <a:r>
              <a:rPr lang="en-GB" sz="1800" dirty="0" smtClean="0">
                <a:solidFill>
                  <a:srgbClr val="000000"/>
                </a:solidFill>
                <a:latin typeface="Times-Roman"/>
              </a:rPr>
              <a:t>Sales </a:t>
            </a:r>
            <a:r>
              <a:rPr lang="en-GB" sz="1800" dirty="0">
                <a:solidFill>
                  <a:srgbClr val="000000"/>
                </a:solidFill>
                <a:latin typeface="Times-Roman"/>
              </a:rPr>
              <a:t>by the location of </a:t>
            </a:r>
            <a:r>
              <a:rPr lang="en-GB" sz="1800" dirty="0" smtClean="0">
                <a:solidFill>
                  <a:srgbClr val="000000"/>
                </a:solidFill>
                <a:latin typeface="Times-Roman"/>
              </a:rPr>
              <a:t>the retail </a:t>
            </a:r>
            <a:r>
              <a:rPr lang="en-GB" sz="1800" dirty="0">
                <a:solidFill>
                  <a:srgbClr val="000000"/>
                </a:solidFill>
                <a:latin typeface="Times-Roman"/>
              </a:rPr>
              <a:t>store where the product was bought or by where the customer lives are excellent examples of </a:t>
            </a:r>
            <a:r>
              <a:rPr lang="en-GB" sz="1800" dirty="0" smtClean="0">
                <a:solidFill>
                  <a:srgbClr val="000000"/>
                </a:solidFill>
                <a:latin typeface="Times-Roman"/>
              </a:rPr>
              <a:t>how a </a:t>
            </a:r>
            <a:r>
              <a:rPr lang="en-GB" sz="1800" dirty="0">
                <a:solidFill>
                  <a:srgbClr val="000000"/>
                </a:solidFill>
                <a:latin typeface="Times-Roman"/>
              </a:rPr>
              <a:t>map can show the distribution of </a:t>
            </a:r>
            <a:r>
              <a:rPr lang="en-GB" sz="1800" dirty="0" smtClean="0">
                <a:solidFill>
                  <a:srgbClr val="000000"/>
                </a:solidFill>
                <a:latin typeface="Times-Roman"/>
              </a:rPr>
              <a:t>sales.</a:t>
            </a:r>
          </a:p>
          <a:p>
            <a:r>
              <a:rPr lang="en-GB" sz="1800" dirty="0" smtClean="0">
                <a:solidFill>
                  <a:srgbClr val="000000"/>
                </a:solidFill>
                <a:latin typeface="Times-Roman"/>
              </a:rPr>
              <a:t>See </a:t>
            </a:r>
            <a:r>
              <a:rPr lang="en-GB" sz="1800" dirty="0" smtClean="0">
                <a:solidFill>
                  <a:srgbClr val="0081AD"/>
                </a:solidFill>
                <a:latin typeface="Times-Roman"/>
              </a:rPr>
              <a:t>Figure 13.10 </a:t>
            </a:r>
            <a:r>
              <a:rPr lang="en-GB" sz="1800" dirty="0" smtClean="0">
                <a:solidFill>
                  <a:srgbClr val="000000"/>
                </a:solidFill>
                <a:latin typeface="Times-Roman"/>
              </a:rPr>
              <a:t>for an example. </a:t>
            </a:r>
          </a:p>
          <a:p>
            <a:r>
              <a:rPr lang="en-GB" sz="1800" dirty="0">
                <a:solidFill>
                  <a:srgbClr val="000000"/>
                </a:solidFill>
                <a:latin typeface="Times-Roman"/>
              </a:rPr>
              <a:t>Pairing an additional chart, such as a line chart showing trends or a data table providing the underlying detail with the map, is often very useful in enhancing the information conveyed</a:t>
            </a:r>
            <a:r>
              <a:rPr lang="en-GB" sz="1800" dirty="0" smtClean="0">
                <a:solidFill>
                  <a:srgbClr val="000000"/>
                </a:solidFill>
                <a:latin typeface="Times-Roman"/>
              </a:rPr>
              <a:t>.</a:t>
            </a:r>
            <a:endParaRPr lang="en-US" sz="1800" dirty="0">
              <a:solidFill>
                <a:srgbClr val="000000"/>
              </a:solidFill>
              <a:latin typeface="Times-Roman"/>
            </a:endParaRPr>
          </a:p>
        </p:txBody>
      </p:sp>
      <p:sp>
        <p:nvSpPr>
          <p:cNvPr id="3" name="Slide Number Placeholder 2"/>
          <p:cNvSpPr>
            <a:spLocks noGrp="1"/>
          </p:cNvSpPr>
          <p:nvPr>
            <p:ph type="sldNum" sz="quarter" idx="12"/>
          </p:nvPr>
        </p:nvSpPr>
        <p:spPr/>
        <p:txBody>
          <a:bodyPr/>
          <a:lstStyle/>
          <a:p>
            <a:fld id="{DD40C559-0D42-4D76-92B1-8C19F3BDA397}" type="slidenum">
              <a:rPr lang="en-US" smtClean="0"/>
              <a:t>45</a:t>
            </a:fld>
            <a:endParaRPr lang="en-US"/>
          </a:p>
        </p:txBody>
      </p:sp>
    </p:spTree>
    <p:extLst>
      <p:ext uri="{BB962C8B-B14F-4D97-AF65-F5344CB8AC3E}">
        <p14:creationId xmlns:p14="http://schemas.microsoft.com/office/powerpoint/2010/main" val="78530959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Geography mapping</a:t>
            </a:r>
            <a:endParaRPr lang="en-US" dirty="0"/>
          </a:p>
        </p:txBody>
      </p:sp>
      <p:grpSp>
        <p:nvGrpSpPr>
          <p:cNvPr id="5" name="Group 4"/>
          <p:cNvGrpSpPr>
            <a:grpSpLocks noGrp="1" noUngrp="1" noChangeAspect="1"/>
          </p:cNvGrpSpPr>
          <p:nvPr/>
        </p:nvGrpSpPr>
        <p:grpSpPr>
          <a:xfrm>
            <a:off x="3454400" y="1919288"/>
            <a:ext cx="5283200" cy="4519612"/>
            <a:chOff x="3454400" y="1919288"/>
            <a:chExt cx="5283200" cy="4519612"/>
          </a:xfrm>
        </p:grpSpPr>
        <p:pic>
          <p:nvPicPr>
            <p:cNvPr id="3" name="Picture 2" descr="f13-10-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3454400" y="1919288"/>
              <a:ext cx="5283200" cy="4138612"/>
            </a:xfrm>
            <a:prstGeom prst="rect">
              <a:avLst/>
            </a:prstGeom>
            <a:noFill/>
            <a:ln>
              <a:noFill/>
            </a:ln>
          </p:spPr>
        </p:pic>
        <p:sp>
          <p:nvSpPr>
            <p:cNvPr id="4" name="Rectangle 3"/>
            <p:cNvSpPr/>
            <p:nvPr/>
          </p:nvSpPr>
          <p:spPr>
            <a:xfrm>
              <a:off x="3454400" y="6096000"/>
              <a:ext cx="5283200" cy="342900"/>
            </a:xfrm>
            <a:prstGeom prst="rect">
              <a:avLst/>
            </a:prstGeom>
            <a:noFill/>
            <a:ln>
              <a:noFill/>
            </a:ln>
          </p:spPr>
          <p:txBody>
            <a:bodyPr anchor="ctr">
              <a:normAutofit fontScale="85000" lnSpcReduction="20000"/>
            </a:bodyPr>
            <a:lstStyle/>
            <a:p>
              <a:pPr algn="ctr"/>
              <a:r>
                <a:rPr lang="en-US" sz="2400" dirty="0" smtClean="0"/>
                <a:t>f13-10</a:t>
              </a:r>
              <a:endParaRPr lang="en-US" sz="2400" dirty="0"/>
            </a:p>
          </p:txBody>
        </p:sp>
      </p:grpSp>
      <p:sp>
        <p:nvSpPr>
          <p:cNvPr id="6" name="Slide Number Placeholder 5"/>
          <p:cNvSpPr>
            <a:spLocks noGrp="1"/>
          </p:cNvSpPr>
          <p:nvPr>
            <p:ph type="sldNum" sz="quarter" idx="12"/>
          </p:nvPr>
        </p:nvSpPr>
        <p:spPr/>
        <p:txBody>
          <a:bodyPr/>
          <a:lstStyle/>
          <a:p>
            <a:fld id="{DD40C559-0D42-4D76-92B1-8C19F3BDA397}" type="slidenum">
              <a:rPr lang="en-US" smtClean="0"/>
              <a:t>46</a:t>
            </a:fld>
            <a:endParaRPr lang="en-US"/>
          </a:p>
        </p:txBody>
      </p:sp>
    </p:spTree>
    <p:extLst>
      <p:ext uri="{BB962C8B-B14F-4D97-AF65-F5344CB8AC3E}">
        <p14:creationId xmlns:p14="http://schemas.microsoft.com/office/powerpoint/2010/main" val="351051842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Matching Types of Analysis to Visualizations</a:t>
            </a:r>
            <a:r>
              <a:rPr lang="en-US" b="1" dirty="0" smtClean="0"/>
              <a:t/>
            </a:r>
            <a:br>
              <a:rPr lang="en-US" b="1" dirty="0" smtClean="0"/>
            </a:br>
            <a:r>
              <a:rPr lang="en-US" sz="3200" b="1" dirty="0">
                <a:solidFill>
                  <a:schemeClr val="accent2">
                    <a:lumMod val="75000"/>
                  </a:schemeClr>
                </a:solidFill>
              </a:rPr>
              <a:t>Distribution Analysis</a:t>
            </a:r>
            <a:endParaRPr lang="en-US" b="1" dirty="0">
              <a:solidFill>
                <a:schemeClr val="accent2">
                  <a:lumMod val="75000"/>
                </a:schemeClr>
              </a:solidFill>
            </a:endParaRPr>
          </a:p>
        </p:txBody>
      </p:sp>
      <p:sp>
        <p:nvSpPr>
          <p:cNvPr id="7" name="Content Placeholder 5">
            <a:extLst>
              <a:ext uri="{FF2B5EF4-FFF2-40B4-BE49-F238E27FC236}">
                <a16:creationId xmlns:a16="http://schemas.microsoft.com/office/drawing/2014/main" id="{D151B174-4662-5A4F-F2AC-9A2D2E754890}"/>
              </a:ext>
            </a:extLst>
          </p:cNvPr>
          <p:cNvSpPr>
            <a:spLocks noGrp="1"/>
          </p:cNvSpPr>
          <p:nvPr>
            <p:ph idx="1"/>
          </p:nvPr>
        </p:nvSpPr>
        <p:spPr>
          <a:xfrm>
            <a:off x="838200" y="2133601"/>
            <a:ext cx="10165080" cy="4100512"/>
          </a:xfrm>
        </p:spPr>
        <p:txBody>
          <a:bodyPr>
            <a:normAutofit/>
          </a:bodyPr>
          <a:lstStyle/>
          <a:p>
            <a:r>
              <a:rPr lang="en-GB" sz="2000" dirty="0">
                <a:solidFill>
                  <a:srgbClr val="000000"/>
                </a:solidFill>
                <a:latin typeface="Times-Roman"/>
              </a:rPr>
              <a:t>This type of analysis displays the distribution of values across your full quantitative range. For </a:t>
            </a:r>
            <a:r>
              <a:rPr lang="en-GB" sz="2000" dirty="0" smtClean="0">
                <a:solidFill>
                  <a:srgbClr val="000000"/>
                </a:solidFill>
                <a:latin typeface="Times-Roman"/>
              </a:rPr>
              <a:t>example, call </a:t>
            </a:r>
            <a:r>
              <a:rPr lang="en-GB" sz="2000" dirty="0" err="1">
                <a:solidFill>
                  <a:srgbClr val="000000"/>
                </a:solidFill>
                <a:latin typeface="Times-Roman"/>
              </a:rPr>
              <a:t>center</a:t>
            </a:r>
            <a:r>
              <a:rPr lang="en-GB" sz="2000" dirty="0">
                <a:solidFill>
                  <a:srgbClr val="000000"/>
                </a:solidFill>
                <a:latin typeface="Times-Roman"/>
              </a:rPr>
              <a:t> talk time is examined by the length of call with its average, minimum, and </a:t>
            </a:r>
            <a:r>
              <a:rPr lang="en-GB" sz="2000" dirty="0" smtClean="0">
                <a:solidFill>
                  <a:srgbClr val="000000"/>
                </a:solidFill>
                <a:latin typeface="Times-Roman"/>
              </a:rPr>
              <a:t>maximum for </a:t>
            </a:r>
            <a:r>
              <a:rPr lang="en-GB" sz="2000" dirty="0">
                <a:solidFill>
                  <a:srgbClr val="000000"/>
                </a:solidFill>
                <a:latin typeface="Times-Roman"/>
              </a:rPr>
              <a:t>different types of support calls. </a:t>
            </a:r>
            <a:endParaRPr lang="en-GB" sz="2000" dirty="0" smtClean="0">
              <a:solidFill>
                <a:srgbClr val="000000"/>
              </a:solidFill>
              <a:latin typeface="Times-Roman"/>
            </a:endParaRPr>
          </a:p>
          <a:p>
            <a:r>
              <a:rPr lang="en-GB" sz="2000" dirty="0" smtClean="0">
                <a:solidFill>
                  <a:srgbClr val="000000"/>
                </a:solidFill>
                <a:latin typeface="Times-Roman"/>
              </a:rPr>
              <a:t>The </a:t>
            </a:r>
            <a:r>
              <a:rPr lang="en-GB" sz="2000" dirty="0">
                <a:solidFill>
                  <a:srgbClr val="000000"/>
                </a:solidFill>
                <a:latin typeface="Times-Roman"/>
              </a:rPr>
              <a:t>two visualization techniques used to support distribution </a:t>
            </a:r>
            <a:r>
              <a:rPr lang="en-GB" sz="2000" dirty="0" smtClean="0">
                <a:solidFill>
                  <a:srgbClr val="000000"/>
                </a:solidFill>
                <a:latin typeface="Times-Roman"/>
              </a:rPr>
              <a:t>analysis are: </a:t>
            </a:r>
          </a:p>
          <a:p>
            <a:pPr marL="898525" indent="-365125">
              <a:buFontTx/>
              <a:buChar char="₋"/>
            </a:pPr>
            <a:r>
              <a:rPr lang="en-GB" sz="2000" dirty="0" smtClean="0">
                <a:solidFill>
                  <a:srgbClr val="000000"/>
                </a:solidFill>
                <a:latin typeface="Times-Roman"/>
              </a:rPr>
              <a:t>box plots, and </a:t>
            </a:r>
          </a:p>
          <a:p>
            <a:pPr marL="898525" indent="-365125">
              <a:buFontTx/>
              <a:buChar char="₋"/>
            </a:pPr>
            <a:r>
              <a:rPr lang="en-GB" sz="2000" dirty="0" smtClean="0">
                <a:solidFill>
                  <a:srgbClr val="000000"/>
                </a:solidFill>
                <a:latin typeface="Times-Roman"/>
              </a:rPr>
              <a:t>histogram</a:t>
            </a:r>
            <a:r>
              <a:rPr lang="en-GB" sz="2000" dirty="0">
                <a:solidFill>
                  <a:srgbClr val="000000"/>
                </a:solidFill>
                <a:latin typeface="Times-Roman"/>
              </a:rPr>
              <a:t>. </a:t>
            </a:r>
          </a:p>
          <a:p>
            <a:r>
              <a:rPr lang="en-GB" sz="2000" dirty="0" smtClean="0">
                <a:solidFill>
                  <a:srgbClr val="0081AD"/>
                </a:solidFill>
                <a:latin typeface="Times-Roman"/>
              </a:rPr>
              <a:t>Figure </a:t>
            </a:r>
            <a:r>
              <a:rPr lang="en-GB" sz="2000" dirty="0">
                <a:solidFill>
                  <a:srgbClr val="0081AD"/>
                </a:solidFill>
                <a:latin typeface="Times-Roman"/>
              </a:rPr>
              <a:t>13.11 </a:t>
            </a:r>
            <a:r>
              <a:rPr lang="en-GB" sz="2000" dirty="0">
                <a:solidFill>
                  <a:srgbClr val="000000"/>
                </a:solidFill>
                <a:latin typeface="Times-Roman"/>
              </a:rPr>
              <a:t>provides an example.</a:t>
            </a:r>
            <a:endParaRPr lang="en-GB" sz="1800" dirty="0" smtClean="0">
              <a:solidFill>
                <a:schemeClr val="accent2">
                  <a:lumMod val="75000"/>
                </a:schemeClr>
              </a:solidFill>
              <a:latin typeface="Calibri" panose="020F0502020204030204" pitchFamily="34" charset="0"/>
              <a:cs typeface="Arial" panose="020B0604020202020204" pitchFamily="34" charset="0"/>
            </a:endParaRPr>
          </a:p>
          <a:p>
            <a:pPr marL="342900" indent="-342900">
              <a:lnSpc>
                <a:spcPct val="150000"/>
              </a:lnSpc>
              <a:buFont typeface="Symbol" pitchFamily="2" charset="2"/>
              <a:buChar char=""/>
            </a:pPr>
            <a:endParaRPr lang="en-US" sz="1800" dirty="0">
              <a:latin typeface="Calibri" panose="020F0502020204030204" pitchFamily="34" charset="0"/>
              <a:cs typeface="Arial" panose="020B0604020202020204" pitchFamily="34" charset="0"/>
            </a:endParaRPr>
          </a:p>
          <a:p>
            <a:pPr marL="0" indent="0">
              <a:buNone/>
            </a:pPr>
            <a:endParaRPr lang="en-US" dirty="0"/>
          </a:p>
        </p:txBody>
      </p:sp>
      <p:sp>
        <p:nvSpPr>
          <p:cNvPr id="3" name="Slide Number Placeholder 2"/>
          <p:cNvSpPr>
            <a:spLocks noGrp="1"/>
          </p:cNvSpPr>
          <p:nvPr>
            <p:ph type="sldNum" sz="quarter" idx="12"/>
          </p:nvPr>
        </p:nvSpPr>
        <p:spPr/>
        <p:txBody>
          <a:bodyPr/>
          <a:lstStyle/>
          <a:p>
            <a:fld id="{DD40C559-0D42-4D76-92B1-8C19F3BDA397}" type="slidenum">
              <a:rPr lang="en-US" smtClean="0"/>
              <a:t>47</a:t>
            </a:fld>
            <a:endParaRPr lang="en-US"/>
          </a:p>
        </p:txBody>
      </p:sp>
    </p:spTree>
    <p:extLst>
      <p:ext uri="{BB962C8B-B14F-4D97-AF65-F5344CB8AC3E}">
        <p14:creationId xmlns:p14="http://schemas.microsoft.com/office/powerpoint/2010/main" val="363620054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 analysis – box plot</a:t>
            </a:r>
            <a:endParaRPr lang="en-US" dirty="0"/>
          </a:p>
        </p:txBody>
      </p:sp>
      <p:grpSp>
        <p:nvGrpSpPr>
          <p:cNvPr id="5" name="Group 4"/>
          <p:cNvGrpSpPr>
            <a:grpSpLocks noGrp="1" noUngrp="1" noChangeAspect="1"/>
          </p:cNvGrpSpPr>
          <p:nvPr/>
        </p:nvGrpSpPr>
        <p:grpSpPr>
          <a:xfrm>
            <a:off x="3581400" y="1919288"/>
            <a:ext cx="5029200" cy="4519612"/>
            <a:chOff x="3581400" y="1919288"/>
            <a:chExt cx="5029200" cy="4519612"/>
          </a:xfrm>
        </p:grpSpPr>
        <p:pic>
          <p:nvPicPr>
            <p:cNvPr id="3" name="Picture 2" descr="f13-11-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3581400" y="1919288"/>
              <a:ext cx="5029200" cy="4138612"/>
            </a:xfrm>
            <a:prstGeom prst="rect">
              <a:avLst/>
            </a:prstGeom>
            <a:noFill/>
            <a:ln>
              <a:noFill/>
            </a:ln>
          </p:spPr>
        </p:pic>
        <p:sp>
          <p:nvSpPr>
            <p:cNvPr id="4" name="Rectangle 3"/>
            <p:cNvSpPr/>
            <p:nvPr/>
          </p:nvSpPr>
          <p:spPr>
            <a:xfrm>
              <a:off x="3581400" y="6096000"/>
              <a:ext cx="5029200" cy="342900"/>
            </a:xfrm>
            <a:prstGeom prst="rect">
              <a:avLst/>
            </a:prstGeom>
            <a:noFill/>
            <a:ln>
              <a:noFill/>
            </a:ln>
          </p:spPr>
          <p:txBody>
            <a:bodyPr anchor="ctr">
              <a:normAutofit fontScale="85000" lnSpcReduction="20000"/>
            </a:bodyPr>
            <a:lstStyle/>
            <a:p>
              <a:pPr algn="ctr"/>
              <a:r>
                <a:rPr lang="en-US" sz="2400" dirty="0" smtClean="0"/>
                <a:t>f13-11</a:t>
              </a:r>
              <a:endParaRPr lang="en-US" sz="2400" dirty="0"/>
            </a:p>
          </p:txBody>
        </p:sp>
      </p:grpSp>
      <p:sp>
        <p:nvSpPr>
          <p:cNvPr id="6" name="Slide Number Placeholder 5"/>
          <p:cNvSpPr>
            <a:spLocks noGrp="1"/>
          </p:cNvSpPr>
          <p:nvPr>
            <p:ph type="sldNum" sz="quarter" idx="12"/>
          </p:nvPr>
        </p:nvSpPr>
        <p:spPr/>
        <p:txBody>
          <a:bodyPr/>
          <a:lstStyle/>
          <a:p>
            <a:fld id="{DD40C559-0D42-4D76-92B1-8C19F3BDA397}" type="slidenum">
              <a:rPr lang="en-US" smtClean="0"/>
              <a:t>48</a:t>
            </a:fld>
            <a:endParaRPr lang="en-US"/>
          </a:p>
        </p:txBody>
      </p:sp>
    </p:spTree>
    <p:extLst>
      <p:ext uri="{BB962C8B-B14F-4D97-AF65-F5344CB8AC3E}">
        <p14:creationId xmlns:p14="http://schemas.microsoft.com/office/powerpoint/2010/main" val="272865362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4950" y="531813"/>
            <a:ext cx="9144000" cy="2387600"/>
          </a:xfrm>
        </p:spPr>
        <p:txBody>
          <a:bodyPr/>
          <a:lstStyle/>
          <a:p>
            <a:r>
              <a:rPr lang="en-US" dirty="0" smtClean="0"/>
              <a:t>Chapter 14</a:t>
            </a:r>
            <a:br>
              <a:rPr lang="en-US" dirty="0" smtClean="0"/>
            </a:br>
            <a:r>
              <a:rPr lang="en-US" dirty="0" smtClean="0"/>
              <a:t>BI Design and Development</a:t>
            </a:r>
            <a:endParaRPr lang="en-US" dirty="0"/>
          </a:p>
        </p:txBody>
      </p:sp>
      <p:pic>
        <p:nvPicPr>
          <p:cNvPr id="5" name="صورة 4"/>
          <p:cNvPicPr>
            <a:picLocks noChangeAspect="1"/>
          </p:cNvPicPr>
          <p:nvPr/>
        </p:nvPicPr>
        <p:blipFill>
          <a:blip r:embed="rId2"/>
          <a:stretch>
            <a:fillRect/>
          </a:stretch>
        </p:blipFill>
        <p:spPr>
          <a:xfrm>
            <a:off x="1342651" y="3095358"/>
            <a:ext cx="4372349" cy="3127552"/>
          </a:xfrm>
          <a:prstGeom prst="rect">
            <a:avLst/>
          </a:prstGeom>
        </p:spPr>
      </p:pic>
      <p:sp>
        <p:nvSpPr>
          <p:cNvPr id="3" name="Slide Number Placeholder 2"/>
          <p:cNvSpPr>
            <a:spLocks noGrp="1"/>
          </p:cNvSpPr>
          <p:nvPr>
            <p:ph type="sldNum" sz="quarter" idx="12"/>
          </p:nvPr>
        </p:nvSpPr>
        <p:spPr/>
        <p:txBody>
          <a:bodyPr/>
          <a:lstStyle/>
          <a:p>
            <a:fld id="{DD40C559-0D42-4D76-92B1-8C19F3BDA397}" type="slidenum">
              <a:rPr lang="en-US" smtClean="0"/>
              <a:t>49</a:t>
            </a:fld>
            <a:endParaRPr lang="en-US"/>
          </a:p>
        </p:txBody>
      </p:sp>
    </p:spTree>
    <p:extLst>
      <p:ext uri="{BB962C8B-B14F-4D97-AF65-F5344CB8AC3E}">
        <p14:creationId xmlns:p14="http://schemas.microsoft.com/office/powerpoint/2010/main" val="19394593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Revise </a:t>
            </a:r>
            <a:r>
              <a:rPr lang="en-US" b="1" dirty="0"/>
              <a:t>BI </a:t>
            </a:r>
            <a:r>
              <a:rPr lang="en-US" b="1" dirty="0" smtClean="0"/>
              <a:t>Applications List </a:t>
            </a:r>
            <a:r>
              <a:rPr lang="en-US" sz="2400" b="1" dirty="0" smtClean="0">
                <a:solidFill>
                  <a:schemeClr val="accent6">
                    <a:lumMod val="75000"/>
                  </a:schemeClr>
                </a:solidFill>
              </a:rPr>
              <a:t>(Choosing BI application)</a:t>
            </a:r>
            <a:endParaRPr lang="en-US" b="1" dirty="0">
              <a:solidFill>
                <a:schemeClr val="accent6">
                  <a:lumMod val="75000"/>
                </a:schemeClr>
              </a:solidFill>
            </a:endParaRPr>
          </a:p>
        </p:txBody>
      </p:sp>
      <p:sp>
        <p:nvSpPr>
          <p:cNvPr id="7" name="Content Placeholder 5">
            <a:extLst>
              <a:ext uri="{FF2B5EF4-FFF2-40B4-BE49-F238E27FC236}">
                <a16:creationId xmlns:a16="http://schemas.microsoft.com/office/drawing/2014/main" id="{D151B174-4662-5A4F-F2AC-9A2D2E754890}"/>
              </a:ext>
            </a:extLst>
          </p:cNvPr>
          <p:cNvSpPr>
            <a:spLocks noGrp="1"/>
          </p:cNvSpPr>
          <p:nvPr>
            <p:ph idx="1"/>
          </p:nvPr>
        </p:nvSpPr>
        <p:spPr>
          <a:xfrm>
            <a:off x="712075" y="1548798"/>
            <a:ext cx="10515600" cy="4867767"/>
          </a:xfrm>
        </p:spPr>
        <p:txBody>
          <a:bodyPr>
            <a:noAutofit/>
          </a:bodyPr>
          <a:lstStyle/>
          <a:p>
            <a:r>
              <a:rPr lang="en-US" sz="2000" dirty="0" smtClean="0">
                <a:solidFill>
                  <a:srgbClr val="FF0000"/>
                </a:solidFill>
              </a:rPr>
              <a:t>Create the initial list of BI applications</a:t>
            </a:r>
            <a:r>
              <a:rPr lang="en-US" sz="2000" dirty="0" smtClean="0"/>
              <a:t> by </a:t>
            </a:r>
            <a:r>
              <a:rPr lang="en-US" sz="2000" u="sng" dirty="0" smtClean="0"/>
              <a:t>reviewing the data and business requirements </a:t>
            </a:r>
            <a:r>
              <a:rPr lang="en-US" sz="2000" dirty="0" smtClean="0"/>
              <a:t>gathered </a:t>
            </a:r>
            <a:r>
              <a:rPr lang="en-US" sz="2000" dirty="0"/>
              <a:t>earlier in the project. </a:t>
            </a:r>
          </a:p>
          <a:p>
            <a:r>
              <a:rPr lang="en-US" sz="2000" dirty="0"/>
              <a:t>The BI content specification process will help you create a revised and agreed-upon list of BI application deliverables. The revisions will evolve during the following steps: </a:t>
            </a:r>
          </a:p>
          <a:p>
            <a:pPr marL="0" indent="0">
              <a:lnSpc>
                <a:spcPct val="150000"/>
              </a:lnSpc>
              <a:buNone/>
            </a:pPr>
            <a:r>
              <a:rPr lang="en-US" sz="2000" b="1" i="1" dirty="0" smtClean="0">
                <a:solidFill>
                  <a:srgbClr val="0070C0"/>
                </a:solidFill>
              </a:rPr>
              <a:t> 1. Assessing scope</a:t>
            </a:r>
          </a:p>
          <a:p>
            <a:r>
              <a:rPr lang="en-GB" sz="2000" dirty="0"/>
              <a:t>Defining the BI </a:t>
            </a:r>
            <a:r>
              <a:rPr lang="en-GB" sz="2000" dirty="0">
                <a:solidFill>
                  <a:schemeClr val="accent1">
                    <a:lumMod val="75000"/>
                  </a:schemeClr>
                </a:solidFill>
              </a:rPr>
              <a:t>content specifications involves categorizing the BI </a:t>
            </a:r>
            <a:r>
              <a:rPr lang="en-GB" sz="2000" dirty="0" smtClean="0">
                <a:solidFill>
                  <a:schemeClr val="accent1">
                    <a:lumMod val="75000"/>
                  </a:schemeClr>
                </a:solidFill>
              </a:rPr>
              <a:t>applications, getting </a:t>
            </a:r>
            <a:r>
              <a:rPr lang="en-GB" sz="2000" dirty="0">
                <a:solidFill>
                  <a:schemeClr val="accent1">
                    <a:lumMod val="75000"/>
                  </a:schemeClr>
                </a:solidFill>
              </a:rPr>
              <a:t>the business to set priorities, and estimating the level of effort to create them</a:t>
            </a:r>
            <a:r>
              <a:rPr lang="en-GB" sz="2000" dirty="0"/>
              <a:t>. </a:t>
            </a:r>
            <a:endParaRPr lang="en-GB" sz="2000" dirty="0" smtClean="0"/>
          </a:p>
          <a:p>
            <a:r>
              <a:rPr lang="en-GB" sz="2000" dirty="0" smtClean="0"/>
              <a:t>The </a:t>
            </a:r>
            <a:r>
              <a:rPr lang="en-GB" sz="2000" dirty="0"/>
              <a:t>BI </a:t>
            </a:r>
            <a:r>
              <a:rPr lang="en-GB" sz="2000" dirty="0" smtClean="0"/>
              <a:t>team members </a:t>
            </a:r>
            <a:r>
              <a:rPr lang="en-GB" sz="2000" dirty="0"/>
              <a:t>developing the specifications will </a:t>
            </a:r>
            <a:r>
              <a:rPr lang="en-GB" sz="2000" dirty="0">
                <a:solidFill>
                  <a:schemeClr val="accent1">
                    <a:lumMod val="75000"/>
                  </a:schemeClr>
                </a:solidFill>
              </a:rPr>
              <a:t>need to coordinate with data </a:t>
            </a:r>
            <a:r>
              <a:rPr lang="en-GB" sz="2000" dirty="0" smtClean="0">
                <a:solidFill>
                  <a:schemeClr val="accent1">
                    <a:lumMod val="75000"/>
                  </a:schemeClr>
                </a:solidFill>
              </a:rPr>
              <a:t>modelling </a:t>
            </a:r>
            <a:r>
              <a:rPr lang="en-GB" sz="2000" dirty="0">
                <a:solidFill>
                  <a:schemeClr val="accent1">
                    <a:lumMod val="75000"/>
                  </a:schemeClr>
                </a:solidFill>
              </a:rPr>
              <a:t>and data </a:t>
            </a:r>
            <a:r>
              <a:rPr lang="en-GB" sz="2000" dirty="0" smtClean="0">
                <a:solidFill>
                  <a:schemeClr val="accent1">
                    <a:lumMod val="75000"/>
                  </a:schemeClr>
                </a:solidFill>
              </a:rPr>
              <a:t>integration efforts</a:t>
            </a:r>
            <a:r>
              <a:rPr lang="en-GB" sz="2000" dirty="0">
                <a:solidFill>
                  <a:schemeClr val="accent1">
                    <a:lumMod val="75000"/>
                  </a:schemeClr>
                </a:solidFill>
              </a:rPr>
              <a:t>. </a:t>
            </a:r>
            <a:endParaRPr lang="en-GB" sz="2000" dirty="0" smtClean="0">
              <a:solidFill>
                <a:schemeClr val="accent1">
                  <a:lumMod val="75000"/>
                </a:schemeClr>
              </a:solidFill>
            </a:endParaRPr>
          </a:p>
          <a:p>
            <a:pPr marL="879475" indent="-342900">
              <a:buFont typeface="Calibri" panose="020F0502020204030204" pitchFamily="34" charset="0"/>
              <a:buChar char="₋"/>
            </a:pPr>
            <a:r>
              <a:rPr lang="en-GB" sz="2000" dirty="0">
                <a:solidFill>
                  <a:schemeClr val="accent5">
                    <a:lumMod val="75000"/>
                  </a:schemeClr>
                </a:solidFill>
              </a:rPr>
              <a:t>R</a:t>
            </a:r>
            <a:r>
              <a:rPr lang="en-GB" sz="2000" dirty="0" smtClean="0">
                <a:solidFill>
                  <a:schemeClr val="accent5">
                    <a:lumMod val="75000"/>
                  </a:schemeClr>
                </a:solidFill>
              </a:rPr>
              <a:t>eview</a:t>
            </a:r>
            <a:r>
              <a:rPr lang="en-GB" sz="2000" dirty="0" smtClean="0"/>
              <a:t> </a:t>
            </a:r>
            <a:r>
              <a:rPr lang="en-GB" sz="2000" dirty="0"/>
              <a:t>any </a:t>
            </a:r>
            <a:r>
              <a:rPr lang="en-GB" sz="2000" dirty="0">
                <a:solidFill>
                  <a:schemeClr val="accent5">
                    <a:lumMod val="75000"/>
                  </a:schemeClr>
                </a:solidFill>
              </a:rPr>
              <a:t>data schemas </a:t>
            </a:r>
            <a:r>
              <a:rPr lang="en-GB" sz="2000" dirty="0"/>
              <a:t>that will be used by the BI applications. </a:t>
            </a:r>
            <a:endParaRPr lang="en-GB" sz="2000" dirty="0" smtClean="0"/>
          </a:p>
          <a:p>
            <a:pPr marL="879475" indent="-342900">
              <a:buFont typeface="Calibri" panose="020F0502020204030204" pitchFamily="34" charset="0"/>
              <a:buChar char="₋"/>
            </a:pPr>
            <a:r>
              <a:rPr lang="en-GB" sz="2000" dirty="0" smtClean="0"/>
              <a:t>BI </a:t>
            </a:r>
            <a:r>
              <a:rPr lang="en-GB" sz="2000" dirty="0"/>
              <a:t>application design (</a:t>
            </a:r>
            <a:r>
              <a:rPr lang="en-GB" sz="2000" dirty="0" smtClean="0"/>
              <a:t>especially if </a:t>
            </a:r>
            <a:r>
              <a:rPr lang="en-GB" sz="2000" dirty="0"/>
              <a:t>prototyping is involved) and BI development efforts will need to have BI data </a:t>
            </a:r>
            <a:r>
              <a:rPr lang="en-GB" sz="2000" dirty="0" smtClean="0"/>
              <a:t>stores </a:t>
            </a:r>
            <a:r>
              <a:rPr lang="en-GB" sz="2000" dirty="0" smtClean="0">
                <a:solidFill>
                  <a:schemeClr val="accent5">
                    <a:lumMod val="75000"/>
                  </a:schemeClr>
                </a:solidFill>
              </a:rPr>
              <a:t>populated </a:t>
            </a:r>
            <a:r>
              <a:rPr lang="en-GB" sz="2000" dirty="0">
                <a:solidFill>
                  <a:schemeClr val="accent5">
                    <a:lumMod val="75000"/>
                  </a:schemeClr>
                </a:solidFill>
              </a:rPr>
              <a:t>with data</a:t>
            </a:r>
            <a:r>
              <a:rPr lang="en-GB" sz="2000" dirty="0"/>
              <a:t>, even if it is just sample or test data to begin </a:t>
            </a:r>
            <a:r>
              <a:rPr lang="en-GB" sz="2000" dirty="0" smtClean="0"/>
              <a:t>with.</a:t>
            </a:r>
          </a:p>
          <a:p>
            <a:r>
              <a:rPr lang="en-GB" sz="2000" dirty="0" smtClean="0"/>
              <a:t>Identify </a:t>
            </a:r>
            <a:r>
              <a:rPr lang="en-GB" sz="2000" dirty="0"/>
              <a:t>and document </a:t>
            </a:r>
            <a:r>
              <a:rPr lang="en-GB" sz="2000" dirty="0">
                <a:solidFill>
                  <a:schemeClr val="accent1">
                    <a:lumMod val="75000"/>
                  </a:schemeClr>
                </a:solidFill>
              </a:rPr>
              <a:t>project </a:t>
            </a:r>
            <a:r>
              <a:rPr lang="en-GB" sz="2000" dirty="0" smtClean="0">
                <a:solidFill>
                  <a:schemeClr val="accent1">
                    <a:lumMod val="75000"/>
                  </a:schemeClr>
                </a:solidFill>
              </a:rPr>
              <a:t>dependencies and </a:t>
            </a:r>
            <a:r>
              <a:rPr lang="en-GB" sz="2000" dirty="0">
                <a:solidFill>
                  <a:schemeClr val="accent1">
                    <a:lumMod val="75000"/>
                  </a:schemeClr>
                </a:solidFill>
              </a:rPr>
              <a:t>risks </a:t>
            </a:r>
            <a:r>
              <a:rPr lang="en-GB" sz="2000" dirty="0"/>
              <a:t>in the BI application specifications</a:t>
            </a:r>
            <a:r>
              <a:rPr lang="en-GB" sz="2000" dirty="0" smtClean="0"/>
              <a:t>.</a:t>
            </a:r>
            <a:endParaRPr lang="en-US" sz="2000" dirty="0">
              <a:cs typeface="Arial" panose="020B0604020202020204" pitchFamily="34" charset="0"/>
            </a:endParaRPr>
          </a:p>
        </p:txBody>
      </p:sp>
      <p:sp>
        <p:nvSpPr>
          <p:cNvPr id="3" name="Slide Number Placeholder 2"/>
          <p:cNvSpPr>
            <a:spLocks noGrp="1"/>
          </p:cNvSpPr>
          <p:nvPr>
            <p:ph type="sldNum" sz="quarter" idx="12"/>
          </p:nvPr>
        </p:nvSpPr>
        <p:spPr/>
        <p:txBody>
          <a:bodyPr/>
          <a:lstStyle/>
          <a:p>
            <a:fld id="{DD40C559-0D42-4D76-92B1-8C19F3BDA397}" type="slidenum">
              <a:rPr lang="en-US" smtClean="0"/>
              <a:t>5</a:t>
            </a:fld>
            <a:endParaRPr lang="en-US"/>
          </a:p>
        </p:txBody>
      </p:sp>
    </p:spTree>
    <p:extLst>
      <p:ext uri="{BB962C8B-B14F-4D97-AF65-F5344CB8AC3E}">
        <p14:creationId xmlns:p14="http://schemas.microsoft.com/office/powerpoint/2010/main" val="403915686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BI Design</a:t>
            </a:r>
            <a:endParaRPr lang="en-US" b="1" dirty="0"/>
          </a:p>
        </p:txBody>
      </p:sp>
      <p:sp>
        <p:nvSpPr>
          <p:cNvPr id="7" name="Content Placeholder 5">
            <a:extLst>
              <a:ext uri="{FF2B5EF4-FFF2-40B4-BE49-F238E27FC236}">
                <a16:creationId xmlns:a16="http://schemas.microsoft.com/office/drawing/2014/main" id="{D151B174-4662-5A4F-F2AC-9A2D2E754890}"/>
              </a:ext>
            </a:extLst>
          </p:cNvPr>
          <p:cNvSpPr>
            <a:spLocks noGrp="1"/>
          </p:cNvSpPr>
          <p:nvPr>
            <p:ph idx="1"/>
          </p:nvPr>
        </p:nvSpPr>
        <p:spPr>
          <a:xfrm>
            <a:off x="838200" y="1825625"/>
            <a:ext cx="10515600" cy="4351338"/>
          </a:xfrm>
        </p:spPr>
        <p:txBody>
          <a:bodyPr>
            <a:normAutofit/>
          </a:bodyPr>
          <a:lstStyle/>
          <a:p>
            <a:r>
              <a:rPr lang="en-GB" sz="2000" dirty="0">
                <a:latin typeface="Times-Roman"/>
              </a:rPr>
              <a:t>The business intelligence (BI) </a:t>
            </a:r>
            <a:r>
              <a:rPr lang="en-GB" sz="2000" dirty="0">
                <a:solidFill>
                  <a:schemeClr val="accent1">
                    <a:lumMod val="75000"/>
                  </a:schemeClr>
                </a:solidFill>
                <a:latin typeface="Times-Roman"/>
              </a:rPr>
              <a:t>content specifications </a:t>
            </a:r>
            <a:r>
              <a:rPr lang="en-GB" sz="2000" dirty="0">
                <a:latin typeface="Times-Roman"/>
              </a:rPr>
              <a:t>document all </a:t>
            </a:r>
            <a:r>
              <a:rPr lang="en-GB" sz="2000" dirty="0">
                <a:solidFill>
                  <a:schemeClr val="accent1">
                    <a:lumMod val="75000"/>
                  </a:schemeClr>
                </a:solidFill>
                <a:latin typeface="Times-Roman"/>
              </a:rPr>
              <a:t>the data processes in the BI </a:t>
            </a:r>
            <a:r>
              <a:rPr lang="en-GB" sz="2000" dirty="0" smtClean="0">
                <a:solidFill>
                  <a:schemeClr val="accent1">
                    <a:lumMod val="75000"/>
                  </a:schemeClr>
                </a:solidFill>
                <a:latin typeface="Times-Roman"/>
              </a:rPr>
              <a:t>application</a:t>
            </a:r>
            <a:r>
              <a:rPr lang="en-GB" sz="2000" dirty="0" smtClean="0">
                <a:latin typeface="Times-Roman"/>
              </a:rPr>
              <a:t>— </a:t>
            </a:r>
            <a:r>
              <a:rPr lang="en-GB" sz="2000" dirty="0" smtClean="0">
                <a:solidFill>
                  <a:schemeClr val="accent6">
                    <a:lumMod val="75000"/>
                  </a:schemeClr>
                </a:solidFill>
                <a:latin typeface="Times-Roman"/>
              </a:rPr>
              <a:t>access</a:t>
            </a:r>
            <a:r>
              <a:rPr lang="en-GB" sz="2000" dirty="0">
                <a:solidFill>
                  <a:schemeClr val="accent6">
                    <a:lumMod val="75000"/>
                  </a:schemeClr>
                </a:solidFill>
                <a:latin typeface="Times-Roman"/>
              </a:rPr>
              <a:t>, integration, transformation, and analysis</a:t>
            </a:r>
            <a:r>
              <a:rPr lang="en-GB" sz="2000" dirty="0">
                <a:latin typeface="Times-Roman"/>
              </a:rPr>
              <a:t>. </a:t>
            </a:r>
            <a:endParaRPr lang="en-GB" sz="2000" dirty="0" smtClean="0">
              <a:latin typeface="Times-Roman"/>
            </a:endParaRPr>
          </a:p>
          <a:p>
            <a:r>
              <a:rPr lang="en-GB" sz="2000" dirty="0" smtClean="0">
                <a:solidFill>
                  <a:srgbClr val="C00000"/>
                </a:solidFill>
                <a:latin typeface="Times-Roman"/>
              </a:rPr>
              <a:t>The </a:t>
            </a:r>
            <a:r>
              <a:rPr lang="en-GB" sz="2000" dirty="0">
                <a:solidFill>
                  <a:srgbClr val="C00000"/>
                </a:solidFill>
                <a:latin typeface="Times-Roman"/>
              </a:rPr>
              <a:t>next step </a:t>
            </a:r>
            <a:r>
              <a:rPr lang="en-GB" sz="2000" dirty="0">
                <a:latin typeface="Times-Roman"/>
              </a:rPr>
              <a:t>is to </a:t>
            </a:r>
            <a:r>
              <a:rPr lang="en-GB" sz="2000" b="1" dirty="0">
                <a:solidFill>
                  <a:srgbClr val="C00000"/>
                </a:solidFill>
                <a:latin typeface="Times-Roman"/>
              </a:rPr>
              <a:t>design</a:t>
            </a:r>
            <a:r>
              <a:rPr lang="en-GB" sz="2000" dirty="0">
                <a:solidFill>
                  <a:srgbClr val="C00000"/>
                </a:solidFill>
                <a:latin typeface="Times-Roman"/>
              </a:rPr>
              <a:t> </a:t>
            </a:r>
            <a:r>
              <a:rPr lang="en-GB" sz="2000" dirty="0">
                <a:latin typeface="Times-Roman"/>
              </a:rPr>
              <a:t>the BI </a:t>
            </a:r>
            <a:r>
              <a:rPr lang="en-GB" sz="2000" dirty="0" smtClean="0">
                <a:latin typeface="Times-Roman"/>
              </a:rPr>
              <a:t>application’s visual </a:t>
            </a:r>
            <a:r>
              <a:rPr lang="en-GB" sz="2000" dirty="0">
                <a:latin typeface="Times-Roman"/>
              </a:rPr>
              <a:t>layout and how </a:t>
            </a:r>
            <a:r>
              <a:rPr lang="en-GB" sz="2000" dirty="0" smtClean="0">
                <a:latin typeface="Times-Roman"/>
              </a:rPr>
              <a:t>it interacts </a:t>
            </a:r>
            <a:r>
              <a:rPr lang="en-GB" sz="2000" dirty="0">
                <a:latin typeface="Times-Roman"/>
              </a:rPr>
              <a:t>with its users. </a:t>
            </a:r>
            <a:endParaRPr lang="en-GB" sz="2000" dirty="0" smtClean="0">
              <a:latin typeface="Times-Roman"/>
            </a:endParaRPr>
          </a:p>
          <a:p>
            <a:r>
              <a:rPr lang="en-GB" sz="2000" dirty="0" smtClean="0">
                <a:latin typeface="Times-Roman"/>
              </a:rPr>
              <a:t>This </a:t>
            </a:r>
            <a:r>
              <a:rPr lang="en-GB" sz="2000" dirty="0">
                <a:latin typeface="Times-Roman"/>
              </a:rPr>
              <a:t>includes creating and adhering </a:t>
            </a:r>
            <a:r>
              <a:rPr lang="en-GB" sz="2000" dirty="0" smtClean="0">
                <a:latin typeface="Times-Roman"/>
              </a:rPr>
              <a:t>to:</a:t>
            </a:r>
          </a:p>
          <a:p>
            <a:pPr marL="801688" indent="-352425">
              <a:buFontTx/>
              <a:buChar char="₋"/>
            </a:pPr>
            <a:r>
              <a:rPr lang="en-GB" sz="2000" dirty="0" smtClean="0">
                <a:latin typeface="Times-Roman"/>
              </a:rPr>
              <a:t>standards </a:t>
            </a:r>
            <a:r>
              <a:rPr lang="en-GB" sz="2000" dirty="0">
                <a:latin typeface="Times-Roman"/>
              </a:rPr>
              <a:t>for </a:t>
            </a:r>
            <a:r>
              <a:rPr lang="en-GB" sz="2000" dirty="0" smtClean="0">
                <a:latin typeface="Times-Roman"/>
              </a:rPr>
              <a:t>the user </a:t>
            </a:r>
            <a:r>
              <a:rPr lang="en-GB" sz="2000" dirty="0">
                <a:latin typeface="Times-Roman"/>
              </a:rPr>
              <a:t>interface, and </a:t>
            </a:r>
            <a:endParaRPr lang="en-GB" sz="2000" dirty="0" smtClean="0">
              <a:latin typeface="Times-Roman"/>
            </a:endParaRPr>
          </a:p>
          <a:p>
            <a:pPr marL="801688" indent="-352425">
              <a:buFontTx/>
              <a:buChar char="₋"/>
            </a:pPr>
            <a:r>
              <a:rPr lang="en-GB" sz="2000" dirty="0" smtClean="0">
                <a:latin typeface="Times-Roman"/>
              </a:rPr>
              <a:t>standards </a:t>
            </a:r>
            <a:r>
              <a:rPr lang="en-GB" sz="2000" dirty="0">
                <a:latin typeface="Times-Roman"/>
              </a:rPr>
              <a:t>for how information is accessed from the perspectives of privacy </a:t>
            </a:r>
            <a:r>
              <a:rPr lang="en-GB" sz="2000" dirty="0" smtClean="0">
                <a:latin typeface="Times-Roman"/>
              </a:rPr>
              <a:t>and security</a:t>
            </a:r>
            <a:r>
              <a:rPr lang="en-GB" sz="2000" dirty="0">
                <a:latin typeface="Times-Roman"/>
              </a:rPr>
              <a:t>.</a:t>
            </a:r>
            <a:endParaRPr lang="en-US" sz="1800" dirty="0" smtClean="0">
              <a:latin typeface="Calibri" panose="020F0502020204030204" pitchFamily="34" charset="0"/>
              <a:cs typeface="Arial" panose="020B0604020202020204" pitchFamily="34" charset="0"/>
            </a:endParaRPr>
          </a:p>
          <a:p>
            <a:pPr marL="0" indent="0">
              <a:buNone/>
            </a:pPr>
            <a:endParaRPr lang="en-US" dirty="0"/>
          </a:p>
        </p:txBody>
      </p:sp>
      <p:sp>
        <p:nvSpPr>
          <p:cNvPr id="3" name="Slide Number Placeholder 2"/>
          <p:cNvSpPr>
            <a:spLocks noGrp="1"/>
          </p:cNvSpPr>
          <p:nvPr>
            <p:ph type="sldNum" sz="quarter" idx="12"/>
          </p:nvPr>
        </p:nvSpPr>
        <p:spPr/>
        <p:txBody>
          <a:bodyPr/>
          <a:lstStyle/>
          <a:p>
            <a:fld id="{DD40C559-0D42-4D76-92B1-8C19F3BDA397}" type="slidenum">
              <a:rPr lang="en-US" smtClean="0"/>
              <a:t>50</a:t>
            </a:fld>
            <a:endParaRPr lang="en-US"/>
          </a:p>
        </p:txBody>
      </p:sp>
    </p:spTree>
    <p:extLst>
      <p:ext uri="{BB962C8B-B14F-4D97-AF65-F5344CB8AC3E}">
        <p14:creationId xmlns:p14="http://schemas.microsoft.com/office/powerpoint/2010/main" val="192063575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BI Design</a:t>
            </a:r>
            <a:br>
              <a:rPr lang="en-US" b="1" dirty="0" smtClean="0"/>
            </a:br>
            <a:r>
              <a:rPr lang="en-US" sz="3200" b="1" dirty="0">
                <a:solidFill>
                  <a:schemeClr val="accent2">
                    <a:lumMod val="75000"/>
                  </a:schemeClr>
                </a:solidFill>
              </a:rPr>
              <a:t>BI User Interface (UI) Standards</a:t>
            </a:r>
            <a:endParaRPr lang="en-US" b="1" dirty="0">
              <a:solidFill>
                <a:schemeClr val="accent2">
                  <a:lumMod val="75000"/>
                </a:schemeClr>
              </a:solidFill>
            </a:endParaRPr>
          </a:p>
        </p:txBody>
      </p:sp>
      <p:sp>
        <p:nvSpPr>
          <p:cNvPr id="7" name="Content Placeholder 5">
            <a:extLst>
              <a:ext uri="{FF2B5EF4-FFF2-40B4-BE49-F238E27FC236}">
                <a16:creationId xmlns:a16="http://schemas.microsoft.com/office/drawing/2014/main" id="{D151B174-4662-5A4F-F2AC-9A2D2E754890}"/>
              </a:ext>
            </a:extLst>
          </p:cNvPr>
          <p:cNvSpPr>
            <a:spLocks noGrp="1"/>
          </p:cNvSpPr>
          <p:nvPr>
            <p:ph idx="1"/>
          </p:nvPr>
        </p:nvSpPr>
        <p:spPr>
          <a:xfrm>
            <a:off x="838200" y="1882775"/>
            <a:ext cx="10515600" cy="4351338"/>
          </a:xfrm>
        </p:spPr>
        <p:txBody>
          <a:bodyPr>
            <a:normAutofit/>
          </a:bodyPr>
          <a:lstStyle/>
          <a:p>
            <a:pPr>
              <a:spcAft>
                <a:spcPts val="600"/>
              </a:spcAft>
            </a:pPr>
            <a:r>
              <a:rPr lang="en-GB" sz="2000" dirty="0">
                <a:solidFill>
                  <a:schemeClr val="accent1">
                    <a:lumMod val="75000"/>
                  </a:schemeClr>
                </a:solidFill>
              </a:rPr>
              <a:t>Websites are designed with UI standards </a:t>
            </a:r>
            <a:r>
              <a:rPr lang="en-GB" sz="2000" dirty="0"/>
              <a:t>that make the layout, navigation, and functionality </a:t>
            </a:r>
            <a:r>
              <a:rPr lang="en-GB" sz="2000" dirty="0" smtClean="0">
                <a:solidFill>
                  <a:schemeClr val="accent1">
                    <a:lumMod val="75000"/>
                  </a:schemeClr>
                </a:solidFill>
              </a:rPr>
              <a:t>consistent</a:t>
            </a:r>
            <a:r>
              <a:rPr lang="en-GB" sz="2000" dirty="0" smtClean="0"/>
              <a:t> across </a:t>
            </a:r>
            <a:r>
              <a:rPr lang="en-GB" sz="2000" dirty="0"/>
              <a:t>all pages. </a:t>
            </a:r>
            <a:endParaRPr lang="en-GB" sz="2000" dirty="0" smtClean="0"/>
          </a:p>
          <a:p>
            <a:pPr>
              <a:spcAft>
                <a:spcPts val="600"/>
              </a:spcAft>
            </a:pPr>
            <a:r>
              <a:rPr lang="en-GB" sz="2000" dirty="0" smtClean="0"/>
              <a:t>This </a:t>
            </a:r>
            <a:r>
              <a:rPr lang="en-GB" sz="2000" dirty="0"/>
              <a:t>consistency makes us more productive; we can immediately use the Website </a:t>
            </a:r>
            <a:r>
              <a:rPr lang="en-GB" sz="2000" dirty="0" smtClean="0"/>
              <a:t>for its </a:t>
            </a:r>
            <a:r>
              <a:rPr lang="en-GB" sz="2000" dirty="0"/>
              <a:t>intended purpose without having to figure out how it works</a:t>
            </a:r>
            <a:r>
              <a:rPr lang="en-GB" sz="2000" dirty="0" smtClean="0"/>
              <a:t>.</a:t>
            </a:r>
          </a:p>
          <a:p>
            <a:pPr>
              <a:spcAft>
                <a:spcPts val="600"/>
              </a:spcAft>
            </a:pPr>
            <a:r>
              <a:rPr lang="en-GB" sz="2000" dirty="0" smtClean="0">
                <a:solidFill>
                  <a:schemeClr val="accent1">
                    <a:lumMod val="75000"/>
                  </a:schemeClr>
                </a:solidFill>
              </a:rPr>
              <a:t>Likewise</a:t>
            </a:r>
            <a:r>
              <a:rPr lang="en-GB" sz="2000" dirty="0">
                <a:solidFill>
                  <a:schemeClr val="accent1">
                    <a:lumMod val="75000"/>
                  </a:schemeClr>
                </a:solidFill>
              </a:rPr>
              <a:t>, it is critical for the BI </a:t>
            </a:r>
            <a:r>
              <a:rPr lang="en-GB" sz="2000" dirty="0" smtClean="0">
                <a:solidFill>
                  <a:schemeClr val="accent1">
                    <a:lumMod val="75000"/>
                  </a:schemeClr>
                </a:solidFill>
              </a:rPr>
              <a:t>team to </a:t>
            </a:r>
            <a:r>
              <a:rPr lang="en-GB" sz="2000" dirty="0">
                <a:solidFill>
                  <a:schemeClr val="accent1">
                    <a:lumMod val="75000"/>
                  </a:schemeClr>
                </a:solidFill>
              </a:rPr>
              <a:t>implement UI standards for all BI </a:t>
            </a:r>
            <a:r>
              <a:rPr lang="en-GB" sz="2000" dirty="0"/>
              <a:t>applications so people using them can focus on what they need </a:t>
            </a:r>
            <a:r>
              <a:rPr lang="en-GB" sz="2000" dirty="0" smtClean="0"/>
              <a:t>to accomplish</a:t>
            </a:r>
            <a:r>
              <a:rPr lang="en-GB" sz="2000" dirty="0"/>
              <a:t>.</a:t>
            </a:r>
          </a:p>
          <a:p>
            <a:pPr>
              <a:spcAft>
                <a:spcPts val="600"/>
              </a:spcAft>
            </a:pPr>
            <a:r>
              <a:rPr lang="en-GB" sz="2000" dirty="0"/>
              <a:t>T</a:t>
            </a:r>
            <a:r>
              <a:rPr lang="en-GB" sz="2000" dirty="0" smtClean="0"/>
              <a:t>he </a:t>
            </a:r>
            <a:r>
              <a:rPr lang="en-GB" sz="2000" dirty="0"/>
              <a:t>Web and BI development communities face </a:t>
            </a:r>
            <a:r>
              <a:rPr lang="en-GB" sz="2000" dirty="0">
                <a:solidFill>
                  <a:schemeClr val="accent1">
                    <a:lumMod val="75000"/>
                  </a:schemeClr>
                </a:solidFill>
              </a:rPr>
              <a:t>similar </a:t>
            </a:r>
            <a:r>
              <a:rPr lang="en-GB" sz="2000" dirty="0" smtClean="0">
                <a:solidFill>
                  <a:schemeClr val="accent1">
                    <a:lumMod val="75000"/>
                  </a:schemeClr>
                </a:solidFill>
              </a:rPr>
              <a:t>design challenges as </a:t>
            </a:r>
            <a:r>
              <a:rPr lang="en-GB" sz="2000" dirty="0">
                <a:solidFill>
                  <a:schemeClr val="accent1">
                    <a:lumMod val="75000"/>
                  </a:schemeClr>
                </a:solidFill>
              </a:rPr>
              <a:t>depicted in Table </a:t>
            </a:r>
            <a:r>
              <a:rPr lang="en-GB" sz="2000" dirty="0" smtClean="0">
                <a:solidFill>
                  <a:schemeClr val="accent1">
                    <a:lumMod val="75000"/>
                  </a:schemeClr>
                </a:solidFill>
              </a:rPr>
              <a:t>14.1</a:t>
            </a:r>
            <a:r>
              <a:rPr lang="en-GB" sz="2000" dirty="0" smtClean="0"/>
              <a:t>. </a:t>
            </a:r>
            <a:endParaRPr lang="en-US" sz="2000" dirty="0">
              <a:cs typeface="Arial" panose="020B0604020202020204" pitchFamily="34" charset="0"/>
            </a:endParaRPr>
          </a:p>
          <a:p>
            <a:pPr marL="0" indent="0">
              <a:buNone/>
            </a:pPr>
            <a:endParaRPr lang="en-US" dirty="0"/>
          </a:p>
        </p:txBody>
      </p:sp>
      <p:sp>
        <p:nvSpPr>
          <p:cNvPr id="3" name="Slide Number Placeholder 2"/>
          <p:cNvSpPr>
            <a:spLocks noGrp="1"/>
          </p:cNvSpPr>
          <p:nvPr>
            <p:ph type="sldNum" sz="quarter" idx="12"/>
          </p:nvPr>
        </p:nvSpPr>
        <p:spPr/>
        <p:txBody>
          <a:bodyPr/>
          <a:lstStyle/>
          <a:p>
            <a:fld id="{DD40C559-0D42-4D76-92B1-8C19F3BDA397}" type="slidenum">
              <a:rPr lang="en-US" smtClean="0"/>
              <a:t>51</a:t>
            </a:fld>
            <a:endParaRPr lang="en-US"/>
          </a:p>
        </p:txBody>
      </p:sp>
    </p:spTree>
    <p:extLst>
      <p:ext uri="{BB962C8B-B14F-4D97-AF65-F5344CB8AC3E}">
        <p14:creationId xmlns:p14="http://schemas.microsoft.com/office/powerpoint/2010/main" val="108761267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BI Design</a:t>
            </a:r>
            <a:br>
              <a:rPr lang="en-US" b="1" dirty="0" smtClean="0"/>
            </a:br>
            <a:r>
              <a:rPr lang="en-US" sz="3200" b="1" dirty="0">
                <a:solidFill>
                  <a:schemeClr val="accent2">
                    <a:lumMod val="75000"/>
                  </a:schemeClr>
                </a:solidFill>
              </a:rPr>
              <a:t>BI User Interface (UI) Standards</a:t>
            </a:r>
            <a:endParaRPr lang="en-US" b="1" dirty="0">
              <a:solidFill>
                <a:schemeClr val="accent2">
                  <a:lumMod val="75000"/>
                </a:schemeClr>
              </a:solidFill>
            </a:endParaRPr>
          </a:p>
        </p:txBody>
      </p:sp>
      <p:sp>
        <p:nvSpPr>
          <p:cNvPr id="3" name="Slide Number Placeholder 2"/>
          <p:cNvSpPr>
            <a:spLocks noGrp="1"/>
          </p:cNvSpPr>
          <p:nvPr>
            <p:ph type="sldNum" sz="quarter" idx="12"/>
          </p:nvPr>
        </p:nvSpPr>
        <p:spPr/>
        <p:txBody>
          <a:bodyPr/>
          <a:lstStyle/>
          <a:p>
            <a:fld id="{DD40C559-0D42-4D76-92B1-8C19F3BDA397}" type="slidenum">
              <a:rPr lang="en-US" smtClean="0"/>
              <a:t>52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191" y="2123717"/>
            <a:ext cx="11357101" cy="3545563"/>
          </a:xfrm>
          <a:prstGeom prst="rect">
            <a:avLst/>
          </a:prstGeom>
        </p:spPr>
      </p:pic>
    </p:spTree>
    <p:extLst>
      <p:ext uri="{BB962C8B-B14F-4D97-AF65-F5344CB8AC3E}">
        <p14:creationId xmlns:p14="http://schemas.microsoft.com/office/powerpoint/2010/main" val="189567211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BI Design</a:t>
            </a:r>
            <a:br>
              <a:rPr lang="en-US" b="1" dirty="0" smtClean="0"/>
            </a:br>
            <a:r>
              <a:rPr lang="en-US" sz="3200" b="1" dirty="0">
                <a:solidFill>
                  <a:schemeClr val="accent2">
                    <a:lumMod val="75000"/>
                  </a:schemeClr>
                </a:solidFill>
              </a:rPr>
              <a:t>BI User Interface (UI) </a:t>
            </a:r>
            <a:r>
              <a:rPr lang="en-US" sz="3200" b="1" dirty="0" smtClean="0">
                <a:solidFill>
                  <a:schemeClr val="accent2">
                    <a:lumMod val="75000"/>
                  </a:schemeClr>
                </a:solidFill>
              </a:rPr>
              <a:t>Standards (Cont.)</a:t>
            </a:r>
            <a:endParaRPr lang="en-US" b="1" dirty="0">
              <a:solidFill>
                <a:schemeClr val="accent2">
                  <a:lumMod val="75000"/>
                </a:schemeClr>
              </a:solidFill>
            </a:endParaRPr>
          </a:p>
        </p:txBody>
      </p:sp>
      <p:sp>
        <p:nvSpPr>
          <p:cNvPr id="7" name="Content Placeholder 5">
            <a:extLst>
              <a:ext uri="{FF2B5EF4-FFF2-40B4-BE49-F238E27FC236}">
                <a16:creationId xmlns:a16="http://schemas.microsoft.com/office/drawing/2014/main" id="{D151B174-4662-5A4F-F2AC-9A2D2E754890}"/>
              </a:ext>
            </a:extLst>
          </p:cNvPr>
          <p:cNvSpPr>
            <a:spLocks noGrp="1"/>
          </p:cNvSpPr>
          <p:nvPr>
            <p:ph idx="1"/>
          </p:nvPr>
        </p:nvSpPr>
        <p:spPr>
          <a:xfrm>
            <a:off x="838200" y="1882775"/>
            <a:ext cx="10515600" cy="4351338"/>
          </a:xfrm>
        </p:spPr>
        <p:txBody>
          <a:bodyPr>
            <a:normAutofit/>
          </a:bodyPr>
          <a:lstStyle/>
          <a:p>
            <a:pPr>
              <a:lnSpc>
                <a:spcPct val="150000"/>
              </a:lnSpc>
            </a:pPr>
            <a:r>
              <a:rPr lang="en-GB" sz="2000" dirty="0"/>
              <a:t>The Web community’s response to the various challenges it faced was </a:t>
            </a:r>
            <a:r>
              <a:rPr lang="en-GB" sz="2000" dirty="0">
                <a:solidFill>
                  <a:schemeClr val="accent1">
                    <a:lumMod val="75000"/>
                  </a:schemeClr>
                </a:solidFill>
              </a:rPr>
              <a:t>to participate in an international standards consortium, World Wide Web Consortium, to develop UI standards covering customer-facing applications, application functionality, and delivery platforms</a:t>
            </a:r>
            <a:r>
              <a:rPr lang="en-GB" sz="2000" dirty="0"/>
              <a:t>. </a:t>
            </a:r>
          </a:p>
          <a:p>
            <a:pPr marL="530225" indent="-347663">
              <a:spcAft>
                <a:spcPts val="600"/>
              </a:spcAft>
              <a:buFont typeface="Calibri" panose="020F0502020204030204" pitchFamily="34" charset="0"/>
              <a:buChar char="₋"/>
            </a:pPr>
            <a:r>
              <a:rPr lang="en-GB" sz="2000" dirty="0"/>
              <a:t>These standards include HTML (hypertext </a:t>
            </a:r>
            <a:r>
              <a:rPr lang="en-GB" sz="2000" dirty="0" err="1"/>
              <a:t>markup</a:t>
            </a:r>
            <a:r>
              <a:rPr lang="en-GB" sz="2000" dirty="0"/>
              <a:t> language), DHTML (dynamic HTML), cascading style sheets (CSS), extensible </a:t>
            </a:r>
            <a:r>
              <a:rPr lang="en-GB" sz="2000" dirty="0" err="1"/>
              <a:t>markup</a:t>
            </a:r>
            <a:r>
              <a:rPr lang="en-GB" sz="2000" dirty="0"/>
              <a:t> language (XML), asynchronous JavaScript and XML (AJAX), portable network graphics (PNG), scalable vector graphics (SVG), and many others. </a:t>
            </a:r>
            <a:endParaRPr lang="en-GB" sz="2000" dirty="0" smtClean="0"/>
          </a:p>
          <a:p>
            <a:pPr marL="530225" indent="-347663">
              <a:spcAft>
                <a:spcPts val="600"/>
              </a:spcAft>
              <a:buFont typeface="Calibri" panose="020F0502020204030204" pitchFamily="34" charset="0"/>
              <a:buChar char="₋"/>
            </a:pPr>
            <a:r>
              <a:rPr lang="en-GB" sz="2000" dirty="0" smtClean="0"/>
              <a:t>These </a:t>
            </a:r>
            <a:r>
              <a:rPr lang="en-GB" sz="2000" dirty="0"/>
              <a:t>standards, </a:t>
            </a:r>
            <a:r>
              <a:rPr lang="en-GB" sz="2000" dirty="0">
                <a:solidFill>
                  <a:schemeClr val="accent6">
                    <a:lumMod val="75000"/>
                  </a:schemeClr>
                </a:solidFill>
              </a:rPr>
              <a:t>because product vendors adhere to them, ensure that the consumer has a consistent UI </a:t>
            </a:r>
            <a:r>
              <a:rPr lang="en-GB" sz="2000" dirty="0"/>
              <a:t>and the </a:t>
            </a:r>
            <a:r>
              <a:rPr lang="en-GB" sz="2000" dirty="0">
                <a:solidFill>
                  <a:schemeClr val="accent1">
                    <a:lumMod val="75000"/>
                  </a:schemeClr>
                </a:solidFill>
              </a:rPr>
              <a:t>developers can concentrate on content rather than on all the differences in UI across the platforms, functions, and customer interactions</a:t>
            </a:r>
            <a:r>
              <a:rPr lang="en-GB" sz="2000" dirty="0"/>
              <a:t>.</a:t>
            </a:r>
            <a:endParaRPr lang="en-US" sz="2000" dirty="0"/>
          </a:p>
        </p:txBody>
      </p:sp>
      <p:sp>
        <p:nvSpPr>
          <p:cNvPr id="3" name="Slide Number Placeholder 2"/>
          <p:cNvSpPr>
            <a:spLocks noGrp="1"/>
          </p:cNvSpPr>
          <p:nvPr>
            <p:ph type="sldNum" sz="quarter" idx="12"/>
          </p:nvPr>
        </p:nvSpPr>
        <p:spPr/>
        <p:txBody>
          <a:bodyPr/>
          <a:lstStyle/>
          <a:p>
            <a:fld id="{DD40C559-0D42-4D76-92B1-8C19F3BDA397}" type="slidenum">
              <a:rPr lang="en-US" smtClean="0"/>
              <a:t>53</a:t>
            </a:fld>
            <a:endParaRPr lang="en-US"/>
          </a:p>
        </p:txBody>
      </p:sp>
    </p:spTree>
    <p:extLst>
      <p:ext uri="{BB962C8B-B14F-4D97-AF65-F5344CB8AC3E}">
        <p14:creationId xmlns:p14="http://schemas.microsoft.com/office/powerpoint/2010/main" val="380173135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BI Design</a:t>
            </a:r>
            <a:br>
              <a:rPr lang="en-US" b="1" dirty="0" smtClean="0"/>
            </a:br>
            <a:r>
              <a:rPr lang="en-US" sz="3200" b="1" dirty="0">
                <a:solidFill>
                  <a:schemeClr val="accent2">
                    <a:lumMod val="75000"/>
                  </a:schemeClr>
                </a:solidFill>
              </a:rPr>
              <a:t>BI User Interface (UI) </a:t>
            </a:r>
            <a:r>
              <a:rPr lang="en-US" sz="3200" b="1" dirty="0" smtClean="0">
                <a:solidFill>
                  <a:schemeClr val="accent2">
                    <a:lumMod val="75000"/>
                  </a:schemeClr>
                </a:solidFill>
              </a:rPr>
              <a:t>Standards (Cont.)</a:t>
            </a:r>
            <a:endParaRPr lang="en-US" b="1" dirty="0">
              <a:solidFill>
                <a:schemeClr val="accent2">
                  <a:lumMod val="75000"/>
                </a:schemeClr>
              </a:solidFill>
            </a:endParaRPr>
          </a:p>
        </p:txBody>
      </p:sp>
      <p:sp>
        <p:nvSpPr>
          <p:cNvPr id="7" name="Content Placeholder 5">
            <a:extLst>
              <a:ext uri="{FF2B5EF4-FFF2-40B4-BE49-F238E27FC236}">
                <a16:creationId xmlns:a16="http://schemas.microsoft.com/office/drawing/2014/main" id="{D151B174-4662-5A4F-F2AC-9A2D2E754890}"/>
              </a:ext>
            </a:extLst>
          </p:cNvPr>
          <p:cNvSpPr>
            <a:spLocks noGrp="1"/>
          </p:cNvSpPr>
          <p:nvPr>
            <p:ph idx="1"/>
          </p:nvPr>
        </p:nvSpPr>
        <p:spPr>
          <a:xfrm>
            <a:off x="838200" y="1682813"/>
            <a:ext cx="10515600" cy="4856099"/>
          </a:xfrm>
        </p:spPr>
        <p:txBody>
          <a:bodyPr>
            <a:noAutofit/>
          </a:bodyPr>
          <a:lstStyle/>
          <a:p>
            <a:r>
              <a:rPr lang="en-GB" sz="2000" dirty="0"/>
              <a:t>On the other hand, the BI community still faces significant differences between vendors’ </a:t>
            </a:r>
            <a:r>
              <a:rPr lang="en-GB" sz="2000" dirty="0" smtClean="0"/>
              <a:t>products and </a:t>
            </a:r>
            <a:r>
              <a:rPr lang="en-GB" sz="2000" dirty="0"/>
              <a:t>BI styles. </a:t>
            </a:r>
            <a:endParaRPr lang="en-GB" sz="2000" dirty="0" smtClean="0"/>
          </a:p>
          <a:p>
            <a:pPr marL="622300">
              <a:buFont typeface="Calibri" panose="020F0502020204030204" pitchFamily="34" charset="0"/>
              <a:buChar char="₋"/>
            </a:pPr>
            <a:r>
              <a:rPr lang="en-GB" sz="2000" dirty="0" smtClean="0">
                <a:solidFill>
                  <a:schemeClr val="accent1">
                    <a:lumMod val="75000"/>
                  </a:schemeClr>
                </a:solidFill>
              </a:rPr>
              <a:t>Although </a:t>
            </a:r>
            <a:r>
              <a:rPr lang="en-GB" sz="2000" dirty="0">
                <a:solidFill>
                  <a:schemeClr val="accent1">
                    <a:lumMod val="75000"/>
                  </a:schemeClr>
                </a:solidFill>
              </a:rPr>
              <a:t>they follow a few standards</a:t>
            </a:r>
            <a:r>
              <a:rPr lang="en-GB" sz="2000" dirty="0"/>
              <a:t>, such as the database language and access </a:t>
            </a:r>
            <a:r>
              <a:rPr lang="en-GB" sz="2000" dirty="0" smtClean="0"/>
              <a:t>protocols along </a:t>
            </a:r>
            <a:r>
              <a:rPr lang="en-GB" sz="2000" dirty="0"/>
              <a:t>with the Web standards just mentioned</a:t>
            </a:r>
            <a:r>
              <a:rPr lang="en-GB" sz="2000" dirty="0">
                <a:solidFill>
                  <a:schemeClr val="accent1">
                    <a:lumMod val="75000"/>
                  </a:schemeClr>
                </a:solidFill>
              </a:rPr>
              <a:t>, those were agreed to by communities outside of </a:t>
            </a:r>
            <a:r>
              <a:rPr lang="en-GB" sz="2000" dirty="0" smtClean="0">
                <a:solidFill>
                  <a:schemeClr val="accent1">
                    <a:lumMod val="75000"/>
                  </a:schemeClr>
                </a:solidFill>
              </a:rPr>
              <a:t>BI</a:t>
            </a:r>
            <a:r>
              <a:rPr lang="en-GB" sz="2000" dirty="0" smtClean="0"/>
              <a:t>.</a:t>
            </a:r>
          </a:p>
          <a:p>
            <a:pPr marL="622300">
              <a:buFont typeface="Calibri" panose="020F0502020204030204" pitchFamily="34" charset="0"/>
              <a:buChar char="₋"/>
            </a:pPr>
            <a:r>
              <a:rPr lang="en-GB" sz="2000" dirty="0" smtClean="0"/>
              <a:t>When </a:t>
            </a:r>
            <a:r>
              <a:rPr lang="en-GB" sz="2000" dirty="0"/>
              <a:t>it comes to </a:t>
            </a:r>
            <a:r>
              <a:rPr lang="en-GB" sz="2000" dirty="0">
                <a:solidFill>
                  <a:schemeClr val="accent1">
                    <a:lumMod val="75000"/>
                  </a:schemeClr>
                </a:solidFill>
              </a:rPr>
              <a:t>customer interactions and application functions</a:t>
            </a:r>
            <a:r>
              <a:rPr lang="en-GB" sz="2000" dirty="0"/>
              <a:t>, rather than collaborating on </a:t>
            </a:r>
            <a:r>
              <a:rPr lang="en-GB" sz="2000" dirty="0" smtClean="0"/>
              <a:t>industry standards, </a:t>
            </a:r>
            <a:r>
              <a:rPr lang="en-GB" sz="2000" dirty="0">
                <a:solidFill>
                  <a:schemeClr val="accent1">
                    <a:lumMod val="75000"/>
                  </a:schemeClr>
                </a:solidFill>
              </a:rPr>
              <a:t>the BI product vendors continue to either view the differences as their edge over the competition or see standards as actually being harmful by commoditizing their </a:t>
            </a:r>
            <a:r>
              <a:rPr lang="en-GB" sz="2000" dirty="0" smtClean="0">
                <a:solidFill>
                  <a:schemeClr val="accent1">
                    <a:lumMod val="75000"/>
                  </a:schemeClr>
                </a:solidFill>
              </a:rPr>
              <a:t>products.</a:t>
            </a:r>
            <a:endParaRPr lang="en-GB" sz="2000" dirty="0" smtClean="0"/>
          </a:p>
          <a:p>
            <a:r>
              <a:rPr lang="en-GB" sz="2000" dirty="0" smtClean="0"/>
              <a:t>This </a:t>
            </a:r>
            <a:r>
              <a:rPr lang="en-GB" sz="2000" u="sng" dirty="0" smtClean="0"/>
              <a:t>has resulted in differences between </a:t>
            </a:r>
            <a:r>
              <a:rPr lang="en-GB" sz="2000" dirty="0" smtClean="0"/>
              <a:t>the various BI styles, how various product vendors implement the same BI style, and how the various analytical functions or charts are implemented. Because many BI product suites were created through product acquisitions, there is even an inconsistency in UI between the different tools within the suites.</a:t>
            </a:r>
          </a:p>
          <a:p>
            <a:r>
              <a:rPr lang="en-GB" sz="2000" dirty="0" smtClean="0">
                <a:solidFill>
                  <a:schemeClr val="accent6">
                    <a:lumMod val="75000"/>
                  </a:schemeClr>
                </a:solidFill>
              </a:rPr>
              <a:t>The competition in the BI market has prevented the type of collaboration that is seen in the Web communit</a:t>
            </a:r>
            <a:r>
              <a:rPr lang="en-GB" sz="2000" dirty="0" smtClean="0"/>
              <a:t>y, placing a burden on BI project teams to develop a group of UI standards to ensure a consistent UI experience for their customers.</a:t>
            </a:r>
            <a:endParaRPr lang="en-US" sz="2000" dirty="0"/>
          </a:p>
        </p:txBody>
      </p:sp>
      <p:sp>
        <p:nvSpPr>
          <p:cNvPr id="3" name="Slide Number Placeholder 2"/>
          <p:cNvSpPr>
            <a:spLocks noGrp="1"/>
          </p:cNvSpPr>
          <p:nvPr>
            <p:ph type="sldNum" sz="quarter" idx="12"/>
          </p:nvPr>
        </p:nvSpPr>
        <p:spPr/>
        <p:txBody>
          <a:bodyPr/>
          <a:lstStyle/>
          <a:p>
            <a:fld id="{DD40C559-0D42-4D76-92B1-8C19F3BDA397}" type="slidenum">
              <a:rPr lang="en-US" smtClean="0"/>
              <a:t>54</a:t>
            </a:fld>
            <a:endParaRPr lang="en-US"/>
          </a:p>
        </p:txBody>
      </p:sp>
    </p:spTree>
    <p:extLst>
      <p:ext uri="{BB962C8B-B14F-4D97-AF65-F5344CB8AC3E}">
        <p14:creationId xmlns:p14="http://schemas.microsoft.com/office/powerpoint/2010/main" val="150143836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BI Design</a:t>
            </a:r>
            <a:br>
              <a:rPr lang="en-US" b="1" dirty="0" smtClean="0"/>
            </a:br>
            <a:r>
              <a:rPr lang="en-US" sz="3200" b="1" dirty="0">
                <a:solidFill>
                  <a:schemeClr val="accent2">
                    <a:lumMod val="75000"/>
                  </a:schemeClr>
                </a:solidFill>
              </a:rPr>
              <a:t>BI User Interface (UI) Standards (Cont.)</a:t>
            </a:r>
            <a:endParaRPr lang="en-US" b="1" dirty="0">
              <a:solidFill>
                <a:schemeClr val="accent2">
                  <a:lumMod val="75000"/>
                </a:schemeClr>
              </a:solidFill>
            </a:endParaRPr>
          </a:p>
        </p:txBody>
      </p:sp>
      <p:sp>
        <p:nvSpPr>
          <p:cNvPr id="7" name="Content Placeholder 5">
            <a:extLst>
              <a:ext uri="{FF2B5EF4-FFF2-40B4-BE49-F238E27FC236}">
                <a16:creationId xmlns:a16="http://schemas.microsoft.com/office/drawing/2014/main" id="{D151B174-4662-5A4F-F2AC-9A2D2E754890}"/>
              </a:ext>
            </a:extLst>
          </p:cNvPr>
          <p:cNvSpPr>
            <a:spLocks noGrp="1"/>
          </p:cNvSpPr>
          <p:nvPr>
            <p:ph idx="1"/>
          </p:nvPr>
        </p:nvSpPr>
        <p:spPr>
          <a:xfrm>
            <a:off x="838200" y="1882775"/>
            <a:ext cx="10515600" cy="4351338"/>
          </a:xfrm>
        </p:spPr>
        <p:txBody>
          <a:bodyPr>
            <a:normAutofit/>
          </a:bodyPr>
          <a:lstStyle/>
          <a:p>
            <a:pPr marL="0" indent="0">
              <a:lnSpc>
                <a:spcPct val="150000"/>
              </a:lnSpc>
              <a:buNone/>
            </a:pPr>
            <a:r>
              <a:rPr lang="en-GB" sz="2000" dirty="0">
                <a:latin typeface="Times-Roman"/>
              </a:rPr>
              <a:t>The BI UI standards need to cover the following areas:</a:t>
            </a:r>
            <a:endParaRPr lang="en-GB" sz="1800" dirty="0" smtClean="0">
              <a:solidFill>
                <a:schemeClr val="accent2">
                  <a:lumMod val="75000"/>
                </a:schemeClr>
              </a:solidFill>
              <a:latin typeface="Calibri" panose="020F0502020204030204" pitchFamily="34" charset="0"/>
              <a:cs typeface="Arial" panose="020B0604020202020204" pitchFamily="34" charset="0"/>
            </a:endParaRPr>
          </a:p>
          <a:p>
            <a:r>
              <a:rPr lang="en-GB" sz="1800" b="1" dirty="0">
                <a:solidFill>
                  <a:srgbClr val="000000"/>
                </a:solidFill>
                <a:latin typeface="Times-Bold"/>
              </a:rPr>
              <a:t>Layout standards specific for each BI style </a:t>
            </a:r>
            <a:r>
              <a:rPr lang="en-GB" sz="1800" dirty="0">
                <a:solidFill>
                  <a:srgbClr val="000000"/>
                </a:solidFill>
                <a:latin typeface="Times-Roman"/>
              </a:rPr>
              <a:t>such as a report, dashboard, scorecard, or pivot </a:t>
            </a:r>
            <a:r>
              <a:rPr lang="en-GB" sz="1800" dirty="0" smtClean="0">
                <a:solidFill>
                  <a:srgbClr val="000000"/>
                </a:solidFill>
                <a:latin typeface="Times-Roman"/>
              </a:rPr>
              <a:t>table that </a:t>
            </a:r>
            <a:r>
              <a:rPr lang="en-GB" sz="1800" dirty="0">
                <a:solidFill>
                  <a:srgbClr val="000000"/>
                </a:solidFill>
                <a:latin typeface="Times-Roman"/>
              </a:rPr>
              <a:t>is planned to be used. </a:t>
            </a:r>
            <a:endParaRPr lang="en-GB" sz="1800" dirty="0" smtClean="0">
              <a:solidFill>
                <a:srgbClr val="000000"/>
              </a:solidFill>
              <a:latin typeface="Times-Roman"/>
            </a:endParaRPr>
          </a:p>
          <a:p>
            <a:r>
              <a:rPr lang="en-GB" sz="1800" dirty="0" smtClean="0">
                <a:solidFill>
                  <a:srgbClr val="000000"/>
                </a:solidFill>
                <a:latin typeface="Times-Roman"/>
              </a:rPr>
              <a:t>Each </a:t>
            </a:r>
            <a:r>
              <a:rPr lang="en-GB" sz="1800" dirty="0">
                <a:solidFill>
                  <a:srgbClr val="000000"/>
                </a:solidFill>
                <a:latin typeface="Times-Roman"/>
              </a:rPr>
              <a:t>of these BI styles has unique layout and functional </a:t>
            </a:r>
            <a:r>
              <a:rPr lang="en-GB" sz="1800" dirty="0" smtClean="0">
                <a:solidFill>
                  <a:srgbClr val="000000"/>
                </a:solidFill>
                <a:latin typeface="Times-Roman"/>
              </a:rPr>
              <a:t>characteristics that </a:t>
            </a:r>
            <a:r>
              <a:rPr lang="en-GB" sz="1800" dirty="0">
                <a:solidFill>
                  <a:srgbClr val="000000"/>
                </a:solidFill>
                <a:latin typeface="Times-Roman"/>
              </a:rPr>
              <a:t>need to be standardized every time they are used within the enterprise’s BI </a:t>
            </a:r>
            <a:r>
              <a:rPr lang="en-GB" sz="1800" dirty="0" smtClean="0">
                <a:solidFill>
                  <a:srgbClr val="000000"/>
                </a:solidFill>
                <a:latin typeface="Times-Roman"/>
              </a:rPr>
              <a:t>applications. Examples </a:t>
            </a:r>
            <a:r>
              <a:rPr lang="en-GB" sz="1800" dirty="0">
                <a:solidFill>
                  <a:srgbClr val="000000"/>
                </a:solidFill>
                <a:latin typeface="Times-Roman"/>
              </a:rPr>
              <a:t>of </a:t>
            </a:r>
            <a:r>
              <a:rPr lang="en-GB" sz="1800" dirty="0" smtClean="0">
                <a:solidFill>
                  <a:srgbClr val="000000"/>
                </a:solidFill>
                <a:latin typeface="Times-Roman"/>
              </a:rPr>
              <a:t>standardizations </a:t>
            </a:r>
            <a:r>
              <a:rPr lang="en-GB" sz="1800" dirty="0">
                <a:solidFill>
                  <a:srgbClr val="000000"/>
                </a:solidFill>
                <a:latin typeface="Times-Roman"/>
              </a:rPr>
              <a:t>that need to be addressed include:</a:t>
            </a:r>
          </a:p>
          <a:p>
            <a:pPr marL="625475" indent="-260350">
              <a:buFontTx/>
              <a:buChar char="₋"/>
            </a:pPr>
            <a:r>
              <a:rPr lang="en-GB" sz="1800" dirty="0" smtClean="0">
                <a:solidFill>
                  <a:srgbClr val="000000"/>
                </a:solidFill>
                <a:latin typeface="Times-Roman"/>
              </a:rPr>
              <a:t>Dashboards </a:t>
            </a:r>
            <a:r>
              <a:rPr lang="en-GB" sz="1800" dirty="0">
                <a:solidFill>
                  <a:srgbClr val="000000"/>
                </a:solidFill>
                <a:latin typeface="Times-Roman"/>
              </a:rPr>
              <a:t>and scorecards—the minimum and maximum number of panels that can be </a:t>
            </a:r>
            <a:r>
              <a:rPr lang="en-GB" sz="1800" dirty="0" smtClean="0">
                <a:solidFill>
                  <a:srgbClr val="000000"/>
                </a:solidFill>
                <a:latin typeface="Times-Roman"/>
              </a:rPr>
              <a:t>used, the </a:t>
            </a:r>
            <a:r>
              <a:rPr lang="en-GB" sz="1800" dirty="0">
                <a:solidFill>
                  <a:srgbClr val="000000"/>
                </a:solidFill>
                <a:latin typeface="Times-Roman"/>
              </a:rPr>
              <a:t>sizing and orientation of those panels, to the position of filters in, and the </a:t>
            </a:r>
            <a:r>
              <a:rPr lang="en-GB" sz="1800" dirty="0" smtClean="0">
                <a:solidFill>
                  <a:srgbClr val="000000"/>
                </a:solidFill>
                <a:latin typeface="Times-Roman"/>
              </a:rPr>
              <a:t>workflow between </a:t>
            </a:r>
            <a:r>
              <a:rPr lang="en-GB" sz="1800" dirty="0">
                <a:solidFill>
                  <a:srgbClr val="000000"/>
                </a:solidFill>
                <a:latin typeface="Times-Roman"/>
              </a:rPr>
              <a:t>panels and other </a:t>
            </a:r>
            <a:r>
              <a:rPr lang="en-GB" sz="1800" dirty="0" smtClean="0">
                <a:solidFill>
                  <a:srgbClr val="000000"/>
                </a:solidFill>
                <a:latin typeface="Times-Roman"/>
              </a:rPr>
              <a:t>dashboards.</a:t>
            </a:r>
          </a:p>
          <a:p>
            <a:pPr marL="625475" indent="-260350">
              <a:buFontTx/>
              <a:buChar char="₋"/>
            </a:pPr>
            <a:r>
              <a:rPr lang="en-GB" sz="1800" dirty="0" smtClean="0">
                <a:solidFill>
                  <a:srgbClr val="000000"/>
                </a:solidFill>
                <a:latin typeface="Times-Roman"/>
              </a:rPr>
              <a:t>Pivot </a:t>
            </a:r>
            <a:r>
              <a:rPr lang="en-GB" sz="1800" dirty="0">
                <a:solidFill>
                  <a:srgbClr val="000000"/>
                </a:solidFill>
                <a:latin typeface="Times-Roman"/>
              </a:rPr>
              <a:t>tables—how dimensions and measures are displayed and </a:t>
            </a:r>
            <a:r>
              <a:rPr lang="en-GB" sz="1800" dirty="0" smtClean="0">
                <a:solidFill>
                  <a:srgbClr val="000000"/>
                </a:solidFill>
                <a:latin typeface="Times-Roman"/>
              </a:rPr>
              <a:t>selected.</a:t>
            </a:r>
          </a:p>
          <a:p>
            <a:pPr marL="625475" indent="-260350">
              <a:buFontTx/>
              <a:buChar char="₋"/>
            </a:pPr>
            <a:r>
              <a:rPr lang="en-GB" sz="1800" dirty="0" smtClean="0">
                <a:solidFill>
                  <a:srgbClr val="000000"/>
                </a:solidFill>
                <a:latin typeface="Times-Roman"/>
              </a:rPr>
              <a:t>Reports—whether </a:t>
            </a:r>
            <a:r>
              <a:rPr lang="en-GB" sz="1800" dirty="0">
                <a:solidFill>
                  <a:srgbClr val="000000"/>
                </a:solidFill>
                <a:latin typeface="Times-Roman"/>
              </a:rPr>
              <a:t>production reports be pixel-perfect and static, what interaction people </a:t>
            </a:r>
            <a:r>
              <a:rPr lang="en-GB" sz="1800" dirty="0" smtClean="0">
                <a:solidFill>
                  <a:srgbClr val="000000"/>
                </a:solidFill>
                <a:latin typeface="Times-Roman"/>
              </a:rPr>
              <a:t>will have </a:t>
            </a:r>
            <a:r>
              <a:rPr lang="en-GB" sz="1800" dirty="0">
                <a:solidFill>
                  <a:srgbClr val="000000"/>
                </a:solidFill>
                <a:latin typeface="Times-Roman"/>
              </a:rPr>
              <a:t>with the reports, how they will be delivered, and if people will be able to print or </a:t>
            </a:r>
            <a:r>
              <a:rPr lang="en-GB" sz="1800" dirty="0" smtClean="0">
                <a:solidFill>
                  <a:srgbClr val="000000"/>
                </a:solidFill>
                <a:latin typeface="Times-Roman"/>
              </a:rPr>
              <a:t>save reports as specific format.</a:t>
            </a:r>
            <a:endParaRPr lang="en-US" sz="1800" dirty="0">
              <a:latin typeface="Calibri" panose="020F050202020403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fld id="{DD40C559-0D42-4D76-92B1-8C19F3BDA397}" type="slidenum">
              <a:rPr lang="en-US" smtClean="0"/>
              <a:t>55</a:t>
            </a:fld>
            <a:endParaRPr lang="en-US"/>
          </a:p>
        </p:txBody>
      </p:sp>
    </p:spTree>
    <p:extLst>
      <p:ext uri="{BB962C8B-B14F-4D97-AF65-F5344CB8AC3E}">
        <p14:creationId xmlns:p14="http://schemas.microsoft.com/office/powerpoint/2010/main" val="181878007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BI Design</a:t>
            </a:r>
            <a:br>
              <a:rPr lang="en-US" b="1" dirty="0" smtClean="0"/>
            </a:br>
            <a:r>
              <a:rPr lang="en-US" sz="3200" b="1" dirty="0">
                <a:solidFill>
                  <a:schemeClr val="accent2">
                    <a:lumMod val="75000"/>
                  </a:schemeClr>
                </a:solidFill>
              </a:rPr>
              <a:t>BI User Interface (UI) Standards (Cont.)</a:t>
            </a:r>
            <a:endParaRPr lang="en-US" b="1" dirty="0">
              <a:solidFill>
                <a:schemeClr val="accent2">
                  <a:lumMod val="75000"/>
                </a:schemeClr>
              </a:solidFill>
            </a:endParaRPr>
          </a:p>
        </p:txBody>
      </p:sp>
      <p:sp>
        <p:nvSpPr>
          <p:cNvPr id="7" name="Content Placeholder 5">
            <a:extLst>
              <a:ext uri="{FF2B5EF4-FFF2-40B4-BE49-F238E27FC236}">
                <a16:creationId xmlns:a16="http://schemas.microsoft.com/office/drawing/2014/main" id="{D151B174-4662-5A4F-F2AC-9A2D2E754890}"/>
              </a:ext>
            </a:extLst>
          </p:cNvPr>
          <p:cNvSpPr>
            <a:spLocks noGrp="1"/>
          </p:cNvSpPr>
          <p:nvPr>
            <p:ph idx="1"/>
          </p:nvPr>
        </p:nvSpPr>
        <p:spPr>
          <a:xfrm>
            <a:off x="838200" y="1882775"/>
            <a:ext cx="10515600" cy="4351338"/>
          </a:xfrm>
        </p:spPr>
        <p:txBody>
          <a:bodyPr>
            <a:normAutofit/>
          </a:bodyPr>
          <a:lstStyle/>
          <a:p>
            <a:r>
              <a:rPr lang="en-GB" sz="1800" b="1" dirty="0" smtClean="0">
                <a:solidFill>
                  <a:srgbClr val="000000"/>
                </a:solidFill>
                <a:latin typeface="Times-Bold"/>
              </a:rPr>
              <a:t>Common </a:t>
            </a:r>
            <a:r>
              <a:rPr lang="en-GB" sz="1800" b="1" dirty="0">
                <a:solidFill>
                  <a:srgbClr val="000000"/>
                </a:solidFill>
                <a:latin typeface="Times-Bold"/>
              </a:rPr>
              <a:t>layout standards </a:t>
            </a:r>
            <a:r>
              <a:rPr lang="en-GB" sz="1800" dirty="0">
                <a:solidFill>
                  <a:srgbClr val="000000"/>
                </a:solidFill>
                <a:latin typeface="Times-Roman"/>
              </a:rPr>
              <a:t>need to be defined across all BI styles and delivery </a:t>
            </a:r>
            <a:r>
              <a:rPr lang="en-GB" sz="1800" dirty="0" smtClean="0">
                <a:solidFill>
                  <a:srgbClr val="000000"/>
                </a:solidFill>
                <a:latin typeface="Times-Roman"/>
              </a:rPr>
              <a:t>platform.</a:t>
            </a:r>
          </a:p>
          <a:p>
            <a:pPr marL="625475" indent="-260350">
              <a:buFontTx/>
              <a:buChar char="₋"/>
            </a:pPr>
            <a:r>
              <a:rPr lang="en-GB" sz="1800" dirty="0">
                <a:solidFill>
                  <a:srgbClr val="000000"/>
                </a:solidFill>
                <a:latin typeface="Times-Roman"/>
              </a:rPr>
              <a:t>Layout—backgrounds, BI applications’ branding, and logos.</a:t>
            </a:r>
          </a:p>
          <a:p>
            <a:pPr marL="625475" indent="-260350">
              <a:buFontTx/>
              <a:buChar char="₋"/>
            </a:pPr>
            <a:r>
              <a:rPr lang="en-GB" sz="1800" dirty="0">
                <a:solidFill>
                  <a:srgbClr val="000000"/>
                </a:solidFill>
                <a:latin typeface="Times-Roman"/>
              </a:rPr>
              <a:t>Text—fonts and styles for title, subtitles, labels, etc.</a:t>
            </a:r>
          </a:p>
          <a:p>
            <a:pPr marL="625475" indent="-260350">
              <a:buFontTx/>
              <a:buChar char="₋"/>
            </a:pPr>
            <a:r>
              <a:rPr lang="en-GB" sz="1800" dirty="0" err="1">
                <a:solidFill>
                  <a:srgbClr val="000000"/>
                </a:solidFill>
                <a:latin typeface="Times-Roman"/>
              </a:rPr>
              <a:t>Color</a:t>
            </a:r>
            <a:r>
              <a:rPr lang="en-GB" sz="1800" dirty="0">
                <a:solidFill>
                  <a:srgbClr val="000000"/>
                </a:solidFill>
                <a:latin typeface="Times-Roman"/>
              </a:rPr>
              <a:t>—</a:t>
            </a:r>
            <a:r>
              <a:rPr lang="en-GB" sz="1800" dirty="0" err="1">
                <a:solidFill>
                  <a:srgbClr val="000000"/>
                </a:solidFill>
                <a:latin typeface="Times-Roman"/>
              </a:rPr>
              <a:t>color</a:t>
            </a:r>
            <a:r>
              <a:rPr lang="en-GB" sz="1800" dirty="0">
                <a:solidFill>
                  <a:srgbClr val="000000"/>
                </a:solidFill>
                <a:latin typeface="Times-Roman"/>
              </a:rPr>
              <a:t> scheme for backgrounds, panels, labels, and chart types.</a:t>
            </a:r>
          </a:p>
          <a:p>
            <a:pPr marL="625475" indent="-260350">
              <a:buFontTx/>
              <a:buChar char="₋"/>
            </a:pPr>
            <a:r>
              <a:rPr lang="en-GB" sz="1800" dirty="0">
                <a:solidFill>
                  <a:srgbClr val="000000"/>
                </a:solidFill>
                <a:latin typeface="Times-Roman"/>
              </a:rPr>
              <a:t>Filters, parameters, and slicers—how they are displayed, function, and are related to each other</a:t>
            </a:r>
            <a:r>
              <a:rPr lang="en-GB" sz="1800" dirty="0" smtClean="0">
                <a:solidFill>
                  <a:srgbClr val="000000"/>
                </a:solidFill>
                <a:latin typeface="Times-Roman"/>
              </a:rPr>
              <a:t>.</a:t>
            </a:r>
          </a:p>
          <a:p>
            <a:r>
              <a:rPr lang="en-GB" sz="1800" b="1" dirty="0">
                <a:latin typeface="Times-Bold"/>
              </a:rPr>
              <a:t>Delivery platform standards </a:t>
            </a:r>
            <a:r>
              <a:rPr lang="en-GB" sz="1800" dirty="0">
                <a:latin typeface="Times-Roman"/>
              </a:rPr>
              <a:t>need to be defined for each medium in which the BI </a:t>
            </a:r>
            <a:r>
              <a:rPr lang="en-GB" sz="1800" dirty="0" smtClean="0">
                <a:latin typeface="Times-Roman"/>
              </a:rPr>
              <a:t>application will </a:t>
            </a:r>
            <a:r>
              <a:rPr lang="en-GB" sz="1800" dirty="0">
                <a:latin typeface="Times-Roman"/>
              </a:rPr>
              <a:t>be used (e.g., Web browser, notebook, tablet, smartphone, print, PDF). This also </a:t>
            </a:r>
            <a:r>
              <a:rPr lang="en-GB" sz="1800" dirty="0" smtClean="0">
                <a:latin typeface="Times-Roman"/>
              </a:rPr>
              <a:t>includes determining </a:t>
            </a:r>
            <a:r>
              <a:rPr lang="en-GB" sz="1800" dirty="0">
                <a:latin typeface="Times-Roman"/>
              </a:rPr>
              <a:t>how to handle the differences in wide-screen monitors and notebooks, each of </a:t>
            </a:r>
            <a:r>
              <a:rPr lang="en-GB" sz="1800" dirty="0" smtClean="0">
                <a:latin typeface="Times-Roman"/>
              </a:rPr>
              <a:t>which is </a:t>
            </a:r>
            <a:r>
              <a:rPr lang="en-GB" sz="1800" dirty="0">
                <a:latin typeface="Times-Roman"/>
              </a:rPr>
              <a:t>being viewed on a Web browser but with size differences drastically affecting what a person </a:t>
            </a:r>
            <a:r>
              <a:rPr lang="en-GB" sz="1800" dirty="0" smtClean="0">
                <a:latin typeface="Times-Roman"/>
              </a:rPr>
              <a:t>can see </a:t>
            </a:r>
            <a:r>
              <a:rPr lang="en-GB" sz="1800" dirty="0">
                <a:latin typeface="Times-Roman"/>
              </a:rPr>
              <a:t>and interact with on the screen</a:t>
            </a:r>
            <a:r>
              <a:rPr lang="en-GB" sz="1800" dirty="0" smtClean="0">
                <a:latin typeface="Times-Roman"/>
              </a:rPr>
              <a:t>.</a:t>
            </a:r>
          </a:p>
          <a:p>
            <a:r>
              <a:rPr lang="en-GB" sz="1800" b="1" dirty="0">
                <a:latin typeface="Times-Bold"/>
              </a:rPr>
              <a:t>Chart type standards </a:t>
            </a:r>
            <a:r>
              <a:rPr lang="en-GB" sz="1800" dirty="0">
                <a:latin typeface="Times-Roman"/>
              </a:rPr>
              <a:t>need to be defined to match each type of analysis with the chart types </a:t>
            </a:r>
            <a:r>
              <a:rPr lang="en-GB" sz="1800" dirty="0" smtClean="0">
                <a:latin typeface="Times-Roman"/>
              </a:rPr>
              <a:t>that best </a:t>
            </a:r>
            <a:r>
              <a:rPr lang="en-GB" sz="1800" dirty="0">
                <a:latin typeface="Times-Roman"/>
              </a:rPr>
              <a:t>supports it.</a:t>
            </a:r>
            <a:endParaRPr lang="en-US" sz="1800" dirty="0">
              <a:solidFill>
                <a:srgbClr val="000000"/>
              </a:solidFill>
              <a:latin typeface="Times-Roman"/>
            </a:endParaRPr>
          </a:p>
        </p:txBody>
      </p:sp>
      <p:sp>
        <p:nvSpPr>
          <p:cNvPr id="3" name="Slide Number Placeholder 2"/>
          <p:cNvSpPr>
            <a:spLocks noGrp="1"/>
          </p:cNvSpPr>
          <p:nvPr>
            <p:ph type="sldNum" sz="quarter" idx="12"/>
          </p:nvPr>
        </p:nvSpPr>
        <p:spPr/>
        <p:txBody>
          <a:bodyPr/>
          <a:lstStyle/>
          <a:p>
            <a:fld id="{DD40C559-0D42-4D76-92B1-8C19F3BDA397}" type="slidenum">
              <a:rPr lang="en-US" smtClean="0"/>
              <a:t>56</a:t>
            </a:fld>
            <a:endParaRPr lang="en-US"/>
          </a:p>
        </p:txBody>
      </p:sp>
    </p:spTree>
    <p:extLst>
      <p:ext uri="{BB962C8B-B14F-4D97-AF65-F5344CB8AC3E}">
        <p14:creationId xmlns:p14="http://schemas.microsoft.com/office/powerpoint/2010/main" val="339282733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BI Design</a:t>
            </a:r>
            <a:br>
              <a:rPr lang="en-US" b="1" dirty="0" smtClean="0"/>
            </a:br>
            <a:r>
              <a:rPr lang="en-US" sz="3200" b="1" dirty="0">
                <a:solidFill>
                  <a:schemeClr val="accent2">
                    <a:lumMod val="75000"/>
                  </a:schemeClr>
                </a:solidFill>
              </a:rPr>
              <a:t>BI User Interface (UI) Standards (Cont.)</a:t>
            </a:r>
            <a:endParaRPr lang="en-US" b="1" dirty="0">
              <a:solidFill>
                <a:schemeClr val="accent2">
                  <a:lumMod val="75000"/>
                </a:schemeClr>
              </a:solidFill>
            </a:endParaRPr>
          </a:p>
        </p:txBody>
      </p:sp>
      <p:sp>
        <p:nvSpPr>
          <p:cNvPr id="7" name="Content Placeholder 5">
            <a:extLst>
              <a:ext uri="{FF2B5EF4-FFF2-40B4-BE49-F238E27FC236}">
                <a16:creationId xmlns:a16="http://schemas.microsoft.com/office/drawing/2014/main" id="{D151B174-4662-5A4F-F2AC-9A2D2E754890}"/>
              </a:ext>
            </a:extLst>
          </p:cNvPr>
          <p:cNvSpPr>
            <a:spLocks noGrp="1"/>
          </p:cNvSpPr>
          <p:nvPr>
            <p:ph idx="1"/>
          </p:nvPr>
        </p:nvSpPr>
        <p:spPr>
          <a:xfrm>
            <a:off x="838200" y="1762951"/>
            <a:ext cx="10515600" cy="4838700"/>
          </a:xfrm>
        </p:spPr>
        <p:txBody>
          <a:bodyPr>
            <a:normAutofit/>
          </a:bodyPr>
          <a:lstStyle/>
          <a:p>
            <a:pPr>
              <a:lnSpc>
                <a:spcPct val="100000"/>
              </a:lnSpc>
            </a:pPr>
            <a:r>
              <a:rPr lang="en-GB" sz="1800" dirty="0">
                <a:solidFill>
                  <a:srgbClr val="000000"/>
                </a:solidFill>
                <a:latin typeface="Times-Roman"/>
              </a:rPr>
              <a:t>Many UI standards need to be developed for BI applications. It’s a good idea to </a:t>
            </a:r>
            <a:r>
              <a:rPr lang="en-GB" sz="1800" dirty="0">
                <a:solidFill>
                  <a:srgbClr val="0070C0"/>
                </a:solidFill>
                <a:latin typeface="Times-Roman"/>
              </a:rPr>
              <a:t>develop these standards on an as-needed basis</a:t>
            </a:r>
            <a:r>
              <a:rPr lang="en-GB" sz="1800" dirty="0">
                <a:solidFill>
                  <a:srgbClr val="000000"/>
                </a:solidFill>
                <a:latin typeface="Times-Roman"/>
              </a:rPr>
              <a:t> rather than dedicating a significant a front portion of the project to defining them. Developing UI standards on an as-needed basis has these advantages:</a:t>
            </a:r>
          </a:p>
          <a:p>
            <a:pPr marL="715963">
              <a:lnSpc>
                <a:spcPct val="100000"/>
              </a:lnSpc>
            </a:pPr>
            <a:r>
              <a:rPr lang="en-GB" sz="1800" dirty="0">
                <a:solidFill>
                  <a:srgbClr val="0070C0"/>
                </a:solidFill>
                <a:latin typeface="Times-Roman"/>
              </a:rPr>
              <a:t>Supports an iterative and incremental approach</a:t>
            </a:r>
            <a:r>
              <a:rPr lang="en-GB" sz="1800" dirty="0">
                <a:solidFill>
                  <a:srgbClr val="000000"/>
                </a:solidFill>
                <a:latin typeface="Times-Roman"/>
              </a:rPr>
              <a:t>, as advocated in Chapter 18, which in the long run will be </a:t>
            </a:r>
            <a:r>
              <a:rPr lang="en-GB" sz="1800" dirty="0">
                <a:solidFill>
                  <a:srgbClr val="0070C0"/>
                </a:solidFill>
                <a:latin typeface="Times-Roman"/>
              </a:rPr>
              <a:t>faster than a waterfall methodology where all of the standards are defined up front, delaying when BI application deliverables reach the business people</a:t>
            </a:r>
            <a:r>
              <a:rPr lang="en-GB" sz="1800" dirty="0">
                <a:solidFill>
                  <a:srgbClr val="000000"/>
                </a:solidFill>
                <a:latin typeface="Times-Roman"/>
              </a:rPr>
              <a:t>.</a:t>
            </a:r>
          </a:p>
          <a:p>
            <a:pPr marL="715963">
              <a:lnSpc>
                <a:spcPct val="100000"/>
              </a:lnSpc>
            </a:pPr>
            <a:r>
              <a:rPr lang="en-GB" sz="1800" dirty="0">
                <a:solidFill>
                  <a:srgbClr val="000000"/>
                </a:solidFill>
                <a:latin typeface="Times-Roman"/>
              </a:rPr>
              <a:t>Defining the UI standards when they are needed </a:t>
            </a:r>
            <a:r>
              <a:rPr lang="en-GB" sz="1800" dirty="0">
                <a:solidFill>
                  <a:srgbClr val="0070C0"/>
                </a:solidFill>
                <a:latin typeface="Times-Roman"/>
              </a:rPr>
              <a:t>provides the context of immediately available use cases</a:t>
            </a:r>
            <a:r>
              <a:rPr lang="en-GB" sz="1800" dirty="0">
                <a:solidFill>
                  <a:srgbClr val="000000"/>
                </a:solidFill>
                <a:latin typeface="Times-Roman"/>
              </a:rPr>
              <a:t>.</a:t>
            </a:r>
          </a:p>
          <a:p>
            <a:pPr marL="274638" indent="-274638">
              <a:lnSpc>
                <a:spcPct val="100000"/>
              </a:lnSpc>
            </a:pPr>
            <a:r>
              <a:rPr lang="en-GB" sz="1800" dirty="0">
                <a:solidFill>
                  <a:srgbClr val="000000"/>
                </a:solidFill>
                <a:latin typeface="Times-Roman"/>
              </a:rPr>
              <a:t>Although some BI teams will create UI standards solely using text, it’s </a:t>
            </a:r>
            <a:r>
              <a:rPr lang="en-GB" sz="1800" dirty="0">
                <a:solidFill>
                  <a:srgbClr val="0070C0"/>
                </a:solidFill>
                <a:latin typeface="Times-Roman"/>
              </a:rPr>
              <a:t>best to supplement text with one of the following visual techniques: sketches, wireframes, storyboards, or </a:t>
            </a:r>
            <a:r>
              <a:rPr lang="en-GB" sz="1800" dirty="0" err="1">
                <a:solidFill>
                  <a:srgbClr val="0070C0"/>
                </a:solidFill>
                <a:latin typeface="Times-Roman"/>
              </a:rPr>
              <a:t>mockups</a:t>
            </a:r>
            <a:r>
              <a:rPr lang="en-GB" sz="1800" dirty="0">
                <a:solidFill>
                  <a:srgbClr val="0070C0"/>
                </a:solidFill>
                <a:latin typeface="Times-Roman"/>
              </a:rPr>
              <a:t> </a:t>
            </a:r>
            <a:r>
              <a:rPr lang="en-GB" sz="1800" dirty="0">
                <a:solidFill>
                  <a:srgbClr val="000000"/>
                </a:solidFill>
                <a:latin typeface="Times-Roman"/>
              </a:rPr>
              <a:t>to better depict what the UI will look like. The old saying a picture is worth 1000 words is absolutely correct in this instance. </a:t>
            </a:r>
            <a:endParaRPr lang="en-GB" sz="1800" dirty="0" smtClean="0">
              <a:solidFill>
                <a:srgbClr val="000000"/>
              </a:solidFill>
              <a:latin typeface="Times-Roman"/>
            </a:endParaRPr>
          </a:p>
          <a:p>
            <a:pPr marL="274638" indent="-274638">
              <a:lnSpc>
                <a:spcPct val="100000"/>
              </a:lnSpc>
            </a:pPr>
            <a:r>
              <a:rPr lang="en-GB" sz="1800" dirty="0" smtClean="0">
                <a:solidFill>
                  <a:srgbClr val="000000"/>
                </a:solidFill>
                <a:latin typeface="Times-Roman"/>
              </a:rPr>
              <a:t>And to </a:t>
            </a:r>
            <a:r>
              <a:rPr lang="en-GB" sz="1800" dirty="0">
                <a:solidFill>
                  <a:srgbClr val="000000"/>
                </a:solidFill>
                <a:latin typeface="Times-Roman"/>
              </a:rPr>
              <a:t>obtain both developer and user feedback to better refine and validate standards</a:t>
            </a:r>
            <a:r>
              <a:rPr lang="en-GB" sz="1800" dirty="0" smtClean="0">
                <a:solidFill>
                  <a:srgbClr val="000000"/>
                </a:solidFill>
                <a:latin typeface="Times-Roman"/>
              </a:rPr>
              <a:t>.</a:t>
            </a:r>
            <a:r>
              <a:rPr lang="en-GB" sz="1800" dirty="0">
                <a:solidFill>
                  <a:srgbClr val="0070C0"/>
                </a:solidFill>
                <a:latin typeface="Times-Roman"/>
              </a:rPr>
              <a:t> if time and resources permit, use a proof of concept, pilot, or prototype to implement the proposed UI standards in selected BI applications </a:t>
            </a:r>
            <a:r>
              <a:rPr lang="en-GB" sz="1800" dirty="0">
                <a:solidFill>
                  <a:srgbClr val="000000"/>
                </a:solidFill>
                <a:latin typeface="Times-Roman"/>
              </a:rPr>
              <a:t> </a:t>
            </a:r>
            <a:r>
              <a:rPr lang="en-GB" sz="1800" dirty="0" smtClean="0">
                <a:solidFill>
                  <a:srgbClr val="0070C0"/>
                </a:solidFill>
                <a:latin typeface="Times-Roman"/>
              </a:rPr>
              <a:t>{</a:t>
            </a:r>
            <a:r>
              <a:rPr lang="en-GB" sz="1800" dirty="0" smtClean="0">
                <a:solidFill>
                  <a:schemeClr val="accent6">
                    <a:lumMod val="75000"/>
                  </a:schemeClr>
                </a:solidFill>
                <a:latin typeface="Times-Roman"/>
              </a:rPr>
              <a:t>Research Area!</a:t>
            </a:r>
            <a:r>
              <a:rPr lang="en-GB" sz="1800" dirty="0" smtClean="0">
                <a:solidFill>
                  <a:schemeClr val="accent1">
                    <a:lumMod val="75000"/>
                  </a:schemeClr>
                </a:solidFill>
                <a:latin typeface="Times-Roman"/>
              </a:rPr>
              <a:t>}.</a:t>
            </a:r>
            <a:endParaRPr lang="en-US" sz="1800" dirty="0">
              <a:solidFill>
                <a:schemeClr val="accent1">
                  <a:lumMod val="75000"/>
                </a:schemeClr>
              </a:solidFill>
              <a:latin typeface="Times-Roman"/>
            </a:endParaRPr>
          </a:p>
        </p:txBody>
      </p:sp>
      <p:sp>
        <p:nvSpPr>
          <p:cNvPr id="3" name="Slide Number Placeholder 2"/>
          <p:cNvSpPr>
            <a:spLocks noGrp="1"/>
          </p:cNvSpPr>
          <p:nvPr>
            <p:ph type="sldNum" sz="quarter" idx="12"/>
          </p:nvPr>
        </p:nvSpPr>
        <p:spPr/>
        <p:txBody>
          <a:bodyPr/>
          <a:lstStyle/>
          <a:p>
            <a:fld id="{DD40C559-0D42-4D76-92B1-8C19F3BDA397}" type="slidenum">
              <a:rPr lang="en-US" smtClean="0"/>
              <a:t>57</a:t>
            </a:fld>
            <a:endParaRPr lang="en-US"/>
          </a:p>
        </p:txBody>
      </p:sp>
    </p:spTree>
    <p:extLst>
      <p:ext uri="{BB962C8B-B14F-4D97-AF65-F5344CB8AC3E}">
        <p14:creationId xmlns:p14="http://schemas.microsoft.com/office/powerpoint/2010/main" val="245753448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BI Design</a:t>
            </a:r>
            <a:br>
              <a:rPr lang="en-US" b="1" dirty="0" smtClean="0"/>
            </a:br>
            <a:r>
              <a:rPr lang="en-US" sz="3200" b="1" dirty="0">
                <a:solidFill>
                  <a:schemeClr val="accent2">
                    <a:lumMod val="75000"/>
                  </a:schemeClr>
                </a:solidFill>
              </a:rPr>
              <a:t>Create Privacy, Security and Access Standards</a:t>
            </a:r>
            <a:endParaRPr lang="en-US" b="1" dirty="0">
              <a:solidFill>
                <a:schemeClr val="accent2">
                  <a:lumMod val="75000"/>
                </a:schemeClr>
              </a:solidFill>
            </a:endParaRPr>
          </a:p>
        </p:txBody>
      </p:sp>
      <p:sp>
        <p:nvSpPr>
          <p:cNvPr id="7" name="Content Placeholder 5">
            <a:extLst>
              <a:ext uri="{FF2B5EF4-FFF2-40B4-BE49-F238E27FC236}">
                <a16:creationId xmlns:a16="http://schemas.microsoft.com/office/drawing/2014/main" id="{D151B174-4662-5A4F-F2AC-9A2D2E754890}"/>
              </a:ext>
            </a:extLst>
          </p:cNvPr>
          <p:cNvSpPr>
            <a:spLocks noGrp="1"/>
          </p:cNvSpPr>
          <p:nvPr>
            <p:ph idx="1"/>
          </p:nvPr>
        </p:nvSpPr>
        <p:spPr>
          <a:xfrm>
            <a:off x="838200" y="1882775"/>
            <a:ext cx="10515600" cy="4351338"/>
          </a:xfrm>
        </p:spPr>
        <p:txBody>
          <a:bodyPr>
            <a:normAutofit/>
          </a:bodyPr>
          <a:lstStyle/>
          <a:p>
            <a:r>
              <a:rPr lang="en-GB" sz="2000" dirty="0"/>
              <a:t>Although </a:t>
            </a:r>
            <a:r>
              <a:rPr lang="en-GB" sz="2000" b="1" dirty="0"/>
              <a:t>privacy</a:t>
            </a:r>
            <a:r>
              <a:rPr lang="en-GB" sz="2000" dirty="0"/>
              <a:t>, </a:t>
            </a:r>
            <a:r>
              <a:rPr lang="en-GB" sz="2000" b="1" dirty="0"/>
              <a:t>security</a:t>
            </a:r>
            <a:r>
              <a:rPr lang="en-GB" sz="2000" dirty="0"/>
              <a:t>, and </a:t>
            </a:r>
            <a:r>
              <a:rPr lang="en-GB" sz="2000" b="1" dirty="0"/>
              <a:t>access</a:t>
            </a:r>
            <a:r>
              <a:rPr lang="en-GB" sz="2000" dirty="0"/>
              <a:t> are often intermixed, it is import to examine and establish </a:t>
            </a:r>
            <a:r>
              <a:rPr lang="en-GB" sz="2000" dirty="0" smtClean="0"/>
              <a:t>standards for each.</a:t>
            </a:r>
          </a:p>
          <a:p>
            <a:r>
              <a:rPr lang="en-GB" sz="2000" b="1" dirty="0" smtClean="0">
                <a:solidFill>
                  <a:srgbClr val="0070C0"/>
                </a:solidFill>
              </a:rPr>
              <a:t>First</a:t>
            </a:r>
            <a:r>
              <a:rPr lang="en-GB" sz="2000" dirty="0" smtClean="0"/>
              <a:t>, establish standards for </a:t>
            </a:r>
            <a:r>
              <a:rPr lang="en-GB" sz="2000" u="sng" dirty="0" smtClean="0"/>
              <a:t>data that should not be disseminated because of regulations or a code of conduct. </a:t>
            </a:r>
            <a:r>
              <a:rPr lang="en-GB" sz="2000" dirty="0" smtClean="0"/>
              <a:t>This can include data on customers, prospects, suppliers, employees, and more. In this age of Big Data and the Internet of Things, where the collection and analysis of data about people, places, </a:t>
            </a:r>
            <a:r>
              <a:rPr lang="en-GB" sz="2000" dirty="0"/>
              <a:t>and things is rapidly increasing</a:t>
            </a:r>
            <a:r>
              <a:rPr lang="en-GB" sz="2000" u="sng" dirty="0"/>
              <a:t>, a BI team must work with the business to define standards and </a:t>
            </a:r>
            <a:r>
              <a:rPr lang="en-GB" sz="2000" u="sng" dirty="0" smtClean="0"/>
              <a:t>enforce them</a:t>
            </a:r>
            <a:r>
              <a:rPr lang="en-GB" sz="2000" u="sng" dirty="0"/>
              <a:t>. This enforcement will extend to both business </a:t>
            </a:r>
            <a:r>
              <a:rPr lang="en-GB" sz="2000" dirty="0"/>
              <a:t>and IT</a:t>
            </a:r>
            <a:r>
              <a:rPr lang="en-GB" sz="2000" dirty="0" smtClean="0"/>
              <a:t>.</a:t>
            </a:r>
          </a:p>
          <a:p>
            <a:r>
              <a:rPr lang="en-GB" sz="2000" b="1" dirty="0">
                <a:solidFill>
                  <a:srgbClr val="0070C0"/>
                </a:solidFill>
              </a:rPr>
              <a:t>Second</a:t>
            </a:r>
            <a:r>
              <a:rPr lang="en-GB" sz="2000" dirty="0"/>
              <a:t>, create security standards on how to determine </a:t>
            </a:r>
            <a:r>
              <a:rPr lang="en-GB" sz="2000" u="sng" dirty="0"/>
              <a:t>what data needs to be secured and how </a:t>
            </a:r>
            <a:r>
              <a:rPr lang="en-GB" sz="2000" u="sng" dirty="0" smtClean="0"/>
              <a:t>that will </a:t>
            </a:r>
            <a:r>
              <a:rPr lang="en-GB" sz="2000" u="sng" dirty="0"/>
              <a:t>be implemented in the BI applications</a:t>
            </a:r>
            <a:r>
              <a:rPr lang="en-GB" sz="2000" dirty="0"/>
              <a:t>. The implementation may </a:t>
            </a:r>
            <a:r>
              <a:rPr lang="en-GB" sz="2000" u="sng" dirty="0"/>
              <a:t>involve establishing a data </a:t>
            </a:r>
            <a:r>
              <a:rPr lang="en-GB" sz="2000" u="sng" dirty="0" smtClean="0"/>
              <a:t>schema with </a:t>
            </a:r>
            <a:r>
              <a:rPr lang="en-GB" sz="2000" u="sng" dirty="0"/>
              <a:t>the name and pertinent attributes to resolve security access</a:t>
            </a:r>
            <a:r>
              <a:rPr lang="en-GB" sz="2000" dirty="0"/>
              <a:t>. </a:t>
            </a:r>
            <a:r>
              <a:rPr lang="en-GB" sz="2000" u="sng" dirty="0"/>
              <a:t>Enterprise security </a:t>
            </a:r>
            <a:r>
              <a:rPr lang="en-GB" sz="2000" dirty="0"/>
              <a:t>regarding the </a:t>
            </a:r>
            <a:r>
              <a:rPr lang="en-GB" sz="2000" dirty="0" smtClean="0"/>
              <a:t>BI applications </a:t>
            </a:r>
            <a:r>
              <a:rPr lang="en-GB" sz="2000" dirty="0"/>
              <a:t>and the data that they access will involve business and IT staff beyond the immediate </a:t>
            </a:r>
            <a:r>
              <a:rPr lang="en-GB" sz="2000" dirty="0" smtClean="0"/>
              <a:t>BI team </a:t>
            </a:r>
            <a:r>
              <a:rPr lang="en-GB" sz="2000" dirty="0"/>
              <a:t>and stakeholders. Networking, server, storage, database, and file access are all part of the </a:t>
            </a:r>
            <a:r>
              <a:rPr lang="en-GB" sz="2000" dirty="0" smtClean="0"/>
              <a:t>security framework</a:t>
            </a:r>
            <a:r>
              <a:rPr lang="en-GB" sz="2000" dirty="0"/>
              <a:t>. </a:t>
            </a:r>
            <a:r>
              <a:rPr lang="en-GB" sz="2000" u="sng" dirty="0"/>
              <a:t>BI security standards establish what the BI applications need to do to contribute to </a:t>
            </a:r>
            <a:r>
              <a:rPr lang="en-GB" sz="2000" u="sng" dirty="0" smtClean="0"/>
              <a:t>the overall </a:t>
            </a:r>
            <a:r>
              <a:rPr lang="en-GB" sz="2000" u="sng" dirty="0"/>
              <a:t>enterprise security</a:t>
            </a:r>
            <a:r>
              <a:rPr lang="en-GB" sz="2000" dirty="0" smtClean="0"/>
              <a:t>.</a:t>
            </a:r>
            <a:endParaRPr lang="en-GB" sz="2000" dirty="0"/>
          </a:p>
        </p:txBody>
      </p:sp>
      <p:sp>
        <p:nvSpPr>
          <p:cNvPr id="3" name="Slide Number Placeholder 2"/>
          <p:cNvSpPr>
            <a:spLocks noGrp="1"/>
          </p:cNvSpPr>
          <p:nvPr>
            <p:ph type="sldNum" sz="quarter" idx="12"/>
          </p:nvPr>
        </p:nvSpPr>
        <p:spPr/>
        <p:txBody>
          <a:bodyPr/>
          <a:lstStyle/>
          <a:p>
            <a:fld id="{DD40C559-0D42-4D76-92B1-8C19F3BDA397}" type="slidenum">
              <a:rPr lang="en-US" smtClean="0"/>
              <a:t>58</a:t>
            </a:fld>
            <a:endParaRPr lang="en-US"/>
          </a:p>
        </p:txBody>
      </p:sp>
    </p:spTree>
    <p:extLst>
      <p:ext uri="{BB962C8B-B14F-4D97-AF65-F5344CB8AC3E}">
        <p14:creationId xmlns:p14="http://schemas.microsoft.com/office/powerpoint/2010/main" val="320968246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BI Design</a:t>
            </a:r>
            <a:br>
              <a:rPr lang="en-US" b="1" dirty="0" smtClean="0"/>
            </a:br>
            <a:r>
              <a:rPr lang="en-US" sz="3200" b="1" dirty="0">
                <a:solidFill>
                  <a:schemeClr val="accent2">
                    <a:lumMod val="75000"/>
                  </a:schemeClr>
                </a:solidFill>
              </a:rPr>
              <a:t>Create Privacy, Security and Access </a:t>
            </a:r>
            <a:r>
              <a:rPr lang="en-US" sz="3200" b="1" dirty="0" smtClean="0">
                <a:solidFill>
                  <a:schemeClr val="accent2">
                    <a:lumMod val="75000"/>
                  </a:schemeClr>
                </a:solidFill>
              </a:rPr>
              <a:t>Standards (Cont.)</a:t>
            </a:r>
            <a:endParaRPr lang="en-US" b="1" dirty="0">
              <a:solidFill>
                <a:schemeClr val="accent2">
                  <a:lumMod val="75000"/>
                </a:schemeClr>
              </a:solidFill>
            </a:endParaRPr>
          </a:p>
        </p:txBody>
      </p:sp>
      <p:sp>
        <p:nvSpPr>
          <p:cNvPr id="7" name="Content Placeholder 5">
            <a:extLst>
              <a:ext uri="{FF2B5EF4-FFF2-40B4-BE49-F238E27FC236}">
                <a16:creationId xmlns:a16="http://schemas.microsoft.com/office/drawing/2014/main" id="{D151B174-4662-5A4F-F2AC-9A2D2E754890}"/>
              </a:ext>
            </a:extLst>
          </p:cNvPr>
          <p:cNvSpPr>
            <a:spLocks noGrp="1"/>
          </p:cNvSpPr>
          <p:nvPr>
            <p:ph idx="1"/>
          </p:nvPr>
        </p:nvSpPr>
        <p:spPr>
          <a:xfrm>
            <a:off x="838200" y="1882775"/>
            <a:ext cx="10515600" cy="4351338"/>
          </a:xfrm>
        </p:spPr>
        <p:txBody>
          <a:bodyPr>
            <a:normAutofit/>
          </a:bodyPr>
          <a:lstStyle/>
          <a:p>
            <a:pPr marL="0" indent="0">
              <a:buNone/>
            </a:pPr>
            <a:endParaRPr lang="en-GB" sz="2000" dirty="0"/>
          </a:p>
          <a:p>
            <a:r>
              <a:rPr lang="en-GB" sz="2000" b="1" dirty="0">
                <a:solidFill>
                  <a:srgbClr val="0070C0"/>
                </a:solidFill>
              </a:rPr>
              <a:t>Finally</a:t>
            </a:r>
            <a:r>
              <a:rPr lang="en-GB" sz="2000" dirty="0"/>
              <a:t>, with privacy and security standards in place, a BI team can </a:t>
            </a:r>
            <a:r>
              <a:rPr lang="en-GB" sz="2000" u="sng" dirty="0"/>
              <a:t>work with the business to </a:t>
            </a:r>
            <a:r>
              <a:rPr lang="en-GB" sz="2000" u="sng" dirty="0" smtClean="0"/>
              <a:t>define access </a:t>
            </a:r>
            <a:r>
              <a:rPr lang="en-GB" sz="2000" u="sng" dirty="0"/>
              <a:t>standards</a:t>
            </a:r>
            <a:r>
              <a:rPr lang="en-GB" sz="2000" dirty="0"/>
              <a:t>. These standards are not about declining someone’s access for security or </a:t>
            </a:r>
            <a:r>
              <a:rPr lang="en-GB" sz="2000" dirty="0" smtClean="0"/>
              <a:t>privacy reasons</a:t>
            </a:r>
            <a:r>
              <a:rPr lang="en-GB" sz="2000" dirty="0"/>
              <a:t>, but rather because it just makes them more productive. Typically, access standards </a:t>
            </a:r>
            <a:r>
              <a:rPr lang="en-GB" sz="2000" u="sng" dirty="0"/>
              <a:t>specify </a:t>
            </a:r>
            <a:r>
              <a:rPr lang="en-GB" sz="2000" u="sng" dirty="0" smtClean="0"/>
              <a:t>BI consumers</a:t>
            </a:r>
            <a:r>
              <a:rPr lang="en-GB" sz="2000" u="sng" dirty="0"/>
              <a:t>’ attributes that will determine their access right</a:t>
            </a:r>
            <a:r>
              <a:rPr lang="en-GB" sz="2000" dirty="0"/>
              <a:t>. For example, </a:t>
            </a:r>
            <a:r>
              <a:rPr lang="en-GB" sz="2000" dirty="0">
                <a:solidFill>
                  <a:schemeClr val="accent1">
                    <a:lumMod val="75000"/>
                  </a:schemeClr>
                </a:solidFill>
              </a:rPr>
              <a:t>someone’s business </a:t>
            </a:r>
            <a:r>
              <a:rPr lang="en-GB" sz="2000" dirty="0" smtClean="0">
                <a:solidFill>
                  <a:schemeClr val="accent1">
                    <a:lumMod val="75000"/>
                  </a:schemeClr>
                </a:solidFill>
              </a:rPr>
              <a:t>group combined </a:t>
            </a:r>
            <a:r>
              <a:rPr lang="en-GB" sz="2000" dirty="0">
                <a:solidFill>
                  <a:schemeClr val="accent1">
                    <a:lumMod val="75000"/>
                  </a:schemeClr>
                </a:solidFill>
              </a:rPr>
              <a:t>with their title, role, and location forms a set of attributes </a:t>
            </a:r>
            <a:r>
              <a:rPr lang="en-GB" sz="2000" dirty="0"/>
              <a:t>that many enterprises use to </a:t>
            </a:r>
            <a:r>
              <a:rPr lang="en-GB" sz="2000" dirty="0" smtClean="0"/>
              <a:t>define access </a:t>
            </a:r>
            <a:r>
              <a:rPr lang="en-GB" sz="2000" dirty="0"/>
              <a:t>rights. The BI application using these access standards may expose data along product lines </a:t>
            </a:r>
            <a:r>
              <a:rPr lang="en-GB" sz="2000" dirty="0" smtClean="0"/>
              <a:t>or geographies </a:t>
            </a:r>
            <a:r>
              <a:rPr lang="en-GB" sz="2000" dirty="0"/>
              <a:t>based on these attributes</a:t>
            </a:r>
            <a:r>
              <a:rPr lang="en-GB" sz="2000" dirty="0" smtClean="0"/>
              <a:t>.</a:t>
            </a:r>
          </a:p>
        </p:txBody>
      </p:sp>
      <p:sp>
        <p:nvSpPr>
          <p:cNvPr id="3" name="Slide Number Placeholder 2"/>
          <p:cNvSpPr>
            <a:spLocks noGrp="1"/>
          </p:cNvSpPr>
          <p:nvPr>
            <p:ph type="sldNum" sz="quarter" idx="12"/>
          </p:nvPr>
        </p:nvSpPr>
        <p:spPr/>
        <p:txBody>
          <a:bodyPr/>
          <a:lstStyle/>
          <a:p>
            <a:fld id="{DD40C559-0D42-4D76-92B1-8C19F3BDA397}" type="slidenum">
              <a:rPr lang="en-US" smtClean="0"/>
              <a:t>59</a:t>
            </a:fld>
            <a:endParaRPr lang="en-US"/>
          </a:p>
        </p:txBody>
      </p:sp>
    </p:spTree>
    <p:extLst>
      <p:ext uri="{BB962C8B-B14F-4D97-AF65-F5344CB8AC3E}">
        <p14:creationId xmlns:p14="http://schemas.microsoft.com/office/powerpoint/2010/main" val="3737290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Revise BI Applications </a:t>
            </a:r>
            <a:r>
              <a:rPr lang="en-US" b="1" dirty="0" smtClean="0"/>
              <a:t>List (Cont.)</a:t>
            </a:r>
            <a:endParaRPr lang="en-US" b="1" dirty="0"/>
          </a:p>
        </p:txBody>
      </p:sp>
      <p:sp>
        <p:nvSpPr>
          <p:cNvPr id="7" name="Content Placeholder 5">
            <a:extLst>
              <a:ext uri="{FF2B5EF4-FFF2-40B4-BE49-F238E27FC236}">
                <a16:creationId xmlns:a16="http://schemas.microsoft.com/office/drawing/2014/main" id="{D151B174-4662-5A4F-F2AC-9A2D2E754890}"/>
              </a:ext>
            </a:extLst>
          </p:cNvPr>
          <p:cNvSpPr>
            <a:spLocks noGrp="1"/>
          </p:cNvSpPr>
          <p:nvPr>
            <p:ph idx="1"/>
          </p:nvPr>
        </p:nvSpPr>
        <p:spPr>
          <a:xfrm>
            <a:off x="838200" y="1690688"/>
            <a:ext cx="10515600" cy="4867767"/>
          </a:xfrm>
        </p:spPr>
        <p:txBody>
          <a:bodyPr>
            <a:noAutofit/>
          </a:bodyPr>
          <a:lstStyle/>
          <a:p>
            <a:pPr marL="0" indent="0">
              <a:buNone/>
            </a:pPr>
            <a:r>
              <a:rPr lang="en-US" sz="2000" b="1" i="1" dirty="0" smtClean="0">
                <a:solidFill>
                  <a:srgbClr val="0070C0"/>
                </a:solidFill>
              </a:rPr>
              <a:t>2. Consolidating </a:t>
            </a:r>
            <a:r>
              <a:rPr lang="en-US" sz="2000" b="1" i="1" dirty="0">
                <a:solidFill>
                  <a:srgbClr val="0070C0"/>
                </a:solidFill>
              </a:rPr>
              <a:t>BI </a:t>
            </a:r>
            <a:r>
              <a:rPr lang="en-US" sz="2000" b="1" i="1" dirty="0" smtClean="0">
                <a:solidFill>
                  <a:srgbClr val="0070C0"/>
                </a:solidFill>
              </a:rPr>
              <a:t>applications</a:t>
            </a:r>
          </a:p>
          <a:p>
            <a:r>
              <a:rPr lang="en-GB" sz="2000" dirty="0"/>
              <a:t>Refine the initial list of BI applications to be delivered during </a:t>
            </a:r>
            <a:r>
              <a:rPr lang="en-GB" sz="2000" dirty="0" smtClean="0"/>
              <a:t>the BI </a:t>
            </a:r>
            <a:r>
              <a:rPr lang="en-GB" sz="2000" dirty="0"/>
              <a:t>content specification process. </a:t>
            </a:r>
            <a:endParaRPr lang="en-GB" sz="2000" dirty="0" smtClean="0"/>
          </a:p>
          <a:p>
            <a:r>
              <a:rPr lang="en-GB" sz="2000" dirty="0" smtClean="0"/>
              <a:t>Examine </a:t>
            </a:r>
            <a:r>
              <a:rPr lang="en-GB" sz="2000" dirty="0"/>
              <a:t>each of the individual BI applications in the context </a:t>
            </a:r>
            <a:r>
              <a:rPr lang="en-GB" sz="2000" dirty="0" smtClean="0"/>
              <a:t>of the </a:t>
            </a:r>
            <a:r>
              <a:rPr lang="en-GB" sz="2000" dirty="0"/>
              <a:t>entire list. </a:t>
            </a:r>
            <a:endParaRPr lang="en-GB" sz="2000" dirty="0" smtClean="0"/>
          </a:p>
          <a:p>
            <a:pPr marL="630238" indent="-268288">
              <a:buFont typeface="Calibri" panose="020F0502020204030204" pitchFamily="34" charset="0"/>
              <a:buChar char="₋"/>
            </a:pPr>
            <a:r>
              <a:rPr lang="en-GB" sz="2000" dirty="0" smtClean="0"/>
              <a:t>First</a:t>
            </a:r>
            <a:r>
              <a:rPr lang="en-GB" sz="2000" dirty="0"/>
              <a:t>, there are often overlapping requirements across multiple BI applications that </a:t>
            </a:r>
            <a:r>
              <a:rPr lang="en-GB" sz="2000" dirty="0" smtClean="0"/>
              <a:t>can be </a:t>
            </a:r>
            <a:r>
              <a:rPr lang="en-GB" sz="2000" dirty="0"/>
              <a:t>consolidated into a single BI application with the use of filtering or parameters. </a:t>
            </a:r>
            <a:endParaRPr lang="en-GB" sz="2000" dirty="0" smtClean="0"/>
          </a:p>
          <a:p>
            <a:pPr marL="630238" indent="-268288">
              <a:buFont typeface="Calibri" panose="020F0502020204030204" pitchFamily="34" charset="0"/>
              <a:buChar char="₋"/>
            </a:pPr>
            <a:r>
              <a:rPr lang="en-GB" sz="2000" dirty="0" smtClean="0"/>
              <a:t>Second</a:t>
            </a:r>
            <a:r>
              <a:rPr lang="en-GB" sz="2000" dirty="0"/>
              <a:t>, the use </a:t>
            </a:r>
            <a:r>
              <a:rPr lang="en-GB" sz="2000" dirty="0" smtClean="0"/>
              <a:t>of more </a:t>
            </a:r>
            <a:r>
              <a:rPr lang="en-GB" sz="2000" dirty="0"/>
              <a:t>self-service oriented BI analytical styles, such as data discovery, OLAP, and in-memory </a:t>
            </a:r>
            <a:r>
              <a:rPr lang="en-GB" sz="2000" dirty="0" smtClean="0"/>
              <a:t>columnar analytics</a:t>
            </a:r>
            <a:r>
              <a:rPr lang="en-GB" sz="2000" dirty="0"/>
              <a:t>, enable what appeared to be separate BI applications to be viewed on a dashboard. </a:t>
            </a:r>
            <a:endParaRPr lang="en-GB" sz="2000" dirty="0" smtClean="0"/>
          </a:p>
          <a:p>
            <a:pPr marL="630238" indent="-268288">
              <a:buFont typeface="Calibri" panose="020F0502020204030204" pitchFamily="34" charset="0"/>
              <a:buChar char="₋"/>
            </a:pPr>
            <a:r>
              <a:rPr lang="en-GB" sz="2000" dirty="0" smtClean="0"/>
              <a:t>Both of these </a:t>
            </a:r>
            <a:r>
              <a:rPr lang="en-GB" sz="2000" dirty="0"/>
              <a:t>scenarios are very common when legacy reports are included in the mix of BI deliverables</a:t>
            </a:r>
            <a:r>
              <a:rPr lang="en-GB" sz="2000" dirty="0" smtClean="0"/>
              <a:t>.</a:t>
            </a:r>
          </a:p>
          <a:p>
            <a:r>
              <a:rPr lang="en-GB" sz="2000" dirty="0" smtClean="0">
                <a:solidFill>
                  <a:srgbClr val="00B050"/>
                </a:solidFill>
              </a:rPr>
              <a:t>Do not </a:t>
            </a:r>
            <a:r>
              <a:rPr lang="en-GB" sz="2000" dirty="0">
                <a:solidFill>
                  <a:srgbClr val="00B050"/>
                </a:solidFill>
              </a:rPr>
              <a:t>be intimidated if there are hundreds or even thousands of legacy reports to be migrated; </a:t>
            </a:r>
            <a:r>
              <a:rPr lang="en-GB" sz="2000" dirty="0" smtClean="0">
                <a:solidFill>
                  <a:srgbClr val="00B050"/>
                </a:solidFill>
              </a:rPr>
              <a:t>Some projects had consolidation </a:t>
            </a:r>
            <a:r>
              <a:rPr lang="en-GB" sz="2000" dirty="0">
                <a:solidFill>
                  <a:srgbClr val="00B050"/>
                </a:solidFill>
              </a:rPr>
              <a:t>ratio </a:t>
            </a:r>
            <a:r>
              <a:rPr lang="en-GB" sz="2000" dirty="0" smtClean="0">
                <a:solidFill>
                  <a:srgbClr val="00B050"/>
                </a:solidFill>
              </a:rPr>
              <a:t>of </a:t>
            </a:r>
            <a:r>
              <a:rPr lang="en-GB" sz="2000" dirty="0">
                <a:solidFill>
                  <a:srgbClr val="00B050"/>
                </a:solidFill>
              </a:rPr>
              <a:t>10 to 1. </a:t>
            </a:r>
            <a:r>
              <a:rPr lang="en-GB" sz="2000" u="sng" dirty="0">
                <a:solidFill>
                  <a:srgbClr val="00B050"/>
                </a:solidFill>
              </a:rPr>
              <a:t>This is likely to be the only time during the </a:t>
            </a:r>
            <a:r>
              <a:rPr lang="en-GB" sz="2000" u="sng" dirty="0" smtClean="0">
                <a:solidFill>
                  <a:srgbClr val="00B050"/>
                </a:solidFill>
              </a:rPr>
              <a:t>BI project </a:t>
            </a:r>
            <a:r>
              <a:rPr lang="en-GB" sz="2000" u="sng" dirty="0">
                <a:solidFill>
                  <a:srgbClr val="00B050"/>
                </a:solidFill>
              </a:rPr>
              <a:t>where BI deliverables will be reduced rather than expanded.</a:t>
            </a:r>
            <a:endParaRPr lang="en-US" sz="2000" u="sng" dirty="0">
              <a:solidFill>
                <a:srgbClr val="00B050"/>
              </a:solidFill>
              <a:cs typeface="Arial" panose="020B0604020202020204" pitchFamily="34" charset="0"/>
            </a:endParaRPr>
          </a:p>
        </p:txBody>
      </p:sp>
      <p:sp>
        <p:nvSpPr>
          <p:cNvPr id="3" name="Slide Number Placeholder 2"/>
          <p:cNvSpPr>
            <a:spLocks noGrp="1"/>
          </p:cNvSpPr>
          <p:nvPr>
            <p:ph type="sldNum" sz="quarter" idx="12"/>
          </p:nvPr>
        </p:nvSpPr>
        <p:spPr/>
        <p:txBody>
          <a:bodyPr/>
          <a:lstStyle/>
          <a:p>
            <a:fld id="{DD40C559-0D42-4D76-92B1-8C19F3BDA397}" type="slidenum">
              <a:rPr lang="en-US" smtClean="0"/>
              <a:t>6</a:t>
            </a:fld>
            <a:endParaRPr lang="en-US"/>
          </a:p>
        </p:txBody>
      </p:sp>
    </p:spTree>
    <p:extLst>
      <p:ext uri="{BB962C8B-B14F-4D97-AF65-F5344CB8AC3E}">
        <p14:creationId xmlns:p14="http://schemas.microsoft.com/office/powerpoint/2010/main" val="146957572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BI Design</a:t>
            </a:r>
            <a:br>
              <a:rPr lang="en-US" b="1" dirty="0" smtClean="0"/>
            </a:br>
            <a:r>
              <a:rPr lang="en-US" sz="3200" b="1" dirty="0">
                <a:solidFill>
                  <a:schemeClr val="accent2">
                    <a:lumMod val="75000"/>
                  </a:schemeClr>
                </a:solidFill>
              </a:rPr>
              <a:t>Designing Each BI Application</a:t>
            </a:r>
            <a:endParaRPr lang="en-US" b="1" dirty="0">
              <a:solidFill>
                <a:schemeClr val="accent2">
                  <a:lumMod val="75000"/>
                </a:schemeClr>
              </a:solidFill>
            </a:endParaRPr>
          </a:p>
        </p:txBody>
      </p:sp>
      <p:sp>
        <p:nvSpPr>
          <p:cNvPr id="7" name="Content Placeholder 5">
            <a:extLst>
              <a:ext uri="{FF2B5EF4-FFF2-40B4-BE49-F238E27FC236}">
                <a16:creationId xmlns:a16="http://schemas.microsoft.com/office/drawing/2014/main" id="{D151B174-4662-5A4F-F2AC-9A2D2E754890}"/>
              </a:ext>
            </a:extLst>
          </p:cNvPr>
          <p:cNvSpPr>
            <a:spLocks noGrp="1"/>
          </p:cNvSpPr>
          <p:nvPr>
            <p:ph idx="1"/>
          </p:nvPr>
        </p:nvSpPr>
        <p:spPr>
          <a:xfrm>
            <a:off x="838200" y="1882775"/>
            <a:ext cx="10515600" cy="4351338"/>
          </a:xfrm>
        </p:spPr>
        <p:txBody>
          <a:bodyPr>
            <a:normAutofit fontScale="85000" lnSpcReduction="10000"/>
          </a:bodyPr>
          <a:lstStyle/>
          <a:p>
            <a:r>
              <a:rPr lang="en-GB" sz="1800" b="1" dirty="0">
                <a:solidFill>
                  <a:schemeClr val="accent1">
                    <a:lumMod val="75000"/>
                  </a:schemeClr>
                </a:solidFill>
                <a:latin typeface="Times-Roman"/>
              </a:rPr>
              <a:t>Using the BI content specifications and UI standards, the BI designers should design the visual layout and workflow of each BI application</a:t>
            </a:r>
            <a:r>
              <a:rPr lang="en-GB" sz="1800" dirty="0">
                <a:solidFill>
                  <a:srgbClr val="000000"/>
                </a:solidFill>
                <a:latin typeface="Times-Roman"/>
              </a:rPr>
              <a:t>. </a:t>
            </a:r>
          </a:p>
          <a:p>
            <a:r>
              <a:rPr lang="en-GB" sz="1800" dirty="0">
                <a:solidFill>
                  <a:srgbClr val="000000"/>
                </a:solidFill>
                <a:latin typeface="Times-Roman"/>
              </a:rPr>
              <a:t>The deliverable of this design task is either a written specification or working prototype.</a:t>
            </a:r>
          </a:p>
          <a:p>
            <a:r>
              <a:rPr lang="en-GB" sz="1800" dirty="0">
                <a:solidFill>
                  <a:srgbClr val="000000"/>
                </a:solidFill>
                <a:latin typeface="Times-Roman"/>
              </a:rPr>
              <a:t>Just as with developing UI standards, </a:t>
            </a:r>
            <a:r>
              <a:rPr lang="en-GB" sz="1800" dirty="0">
                <a:solidFill>
                  <a:schemeClr val="accent1">
                    <a:lumMod val="75000"/>
                  </a:schemeClr>
                </a:solidFill>
                <a:latin typeface="Times-Roman"/>
              </a:rPr>
              <a:t>using visual design methods improves the understanding </a:t>
            </a:r>
            <a:r>
              <a:rPr lang="en-GB" sz="1800" dirty="0">
                <a:solidFill>
                  <a:srgbClr val="000000"/>
                </a:solidFill>
                <a:latin typeface="Times-Roman"/>
              </a:rPr>
              <a:t>of what is being proposed and encourages business people to provide feedback. </a:t>
            </a:r>
          </a:p>
          <a:p>
            <a:r>
              <a:rPr lang="en-GB" sz="1800" dirty="0" smtClean="0">
                <a:solidFill>
                  <a:srgbClr val="000000"/>
                </a:solidFill>
                <a:latin typeface="Times-Roman"/>
              </a:rPr>
              <a:t>The </a:t>
            </a:r>
            <a:r>
              <a:rPr lang="en-GB" sz="1800" dirty="0">
                <a:solidFill>
                  <a:srgbClr val="000000"/>
                </a:solidFill>
                <a:latin typeface="Times-Roman"/>
              </a:rPr>
              <a:t>various </a:t>
            </a:r>
            <a:r>
              <a:rPr lang="en-GB" sz="1800" dirty="0" smtClean="0">
                <a:solidFill>
                  <a:srgbClr val="000000"/>
                </a:solidFill>
                <a:latin typeface="Times-Roman"/>
              </a:rPr>
              <a:t>techniques that </a:t>
            </a:r>
            <a:r>
              <a:rPr lang="en-GB" sz="1800" dirty="0">
                <a:solidFill>
                  <a:srgbClr val="000000"/>
                </a:solidFill>
                <a:latin typeface="Times-Roman"/>
              </a:rPr>
              <a:t>BI designers use in creating BI application specifications are depicted in </a:t>
            </a:r>
            <a:r>
              <a:rPr lang="en-GB" sz="1800" dirty="0">
                <a:solidFill>
                  <a:srgbClr val="0081AD"/>
                </a:solidFill>
                <a:latin typeface="Times-Roman"/>
              </a:rPr>
              <a:t>Figure 14.1</a:t>
            </a:r>
            <a:r>
              <a:rPr lang="en-GB" sz="1800" dirty="0">
                <a:solidFill>
                  <a:srgbClr val="000000"/>
                </a:solidFill>
                <a:latin typeface="Times-Roman"/>
              </a:rPr>
              <a:t>. </a:t>
            </a:r>
            <a:endParaRPr lang="en-GB" sz="1800" dirty="0" smtClean="0">
              <a:solidFill>
                <a:srgbClr val="000000"/>
              </a:solidFill>
              <a:latin typeface="Times-Roman"/>
            </a:endParaRPr>
          </a:p>
          <a:p>
            <a:r>
              <a:rPr lang="en-GB" sz="1800" dirty="0" smtClean="0">
                <a:solidFill>
                  <a:schemeClr val="accent1">
                    <a:lumMod val="75000"/>
                  </a:schemeClr>
                </a:solidFill>
                <a:latin typeface="Times-Roman"/>
              </a:rPr>
              <a:t>The methods are </a:t>
            </a:r>
            <a:r>
              <a:rPr lang="en-GB" sz="1800" dirty="0">
                <a:solidFill>
                  <a:schemeClr val="accent1">
                    <a:lumMod val="75000"/>
                  </a:schemeClr>
                </a:solidFill>
                <a:latin typeface="Times-Roman"/>
              </a:rPr>
              <a:t>displayed in the order from left to right of increasing visual detail</a:t>
            </a:r>
            <a:r>
              <a:rPr lang="en-GB" sz="1800" dirty="0">
                <a:solidFill>
                  <a:srgbClr val="000000"/>
                </a:solidFill>
                <a:latin typeface="Times-Roman"/>
              </a:rPr>
              <a:t>. </a:t>
            </a:r>
            <a:endParaRPr lang="en-GB" sz="1800" dirty="0" smtClean="0">
              <a:solidFill>
                <a:srgbClr val="000000"/>
              </a:solidFill>
              <a:latin typeface="Times-Roman"/>
            </a:endParaRPr>
          </a:p>
          <a:p>
            <a:r>
              <a:rPr lang="en-GB" sz="1800" dirty="0" smtClean="0">
                <a:solidFill>
                  <a:srgbClr val="000000"/>
                </a:solidFill>
                <a:latin typeface="Times-Roman"/>
              </a:rPr>
              <a:t>A </a:t>
            </a:r>
            <a:r>
              <a:rPr lang="en-GB" sz="1800" dirty="0">
                <a:solidFill>
                  <a:srgbClr val="000000"/>
                </a:solidFill>
                <a:latin typeface="Times-Roman"/>
              </a:rPr>
              <a:t>guiding principle for </a:t>
            </a:r>
            <a:r>
              <a:rPr lang="en-GB" sz="1800" dirty="0" smtClean="0">
                <a:solidFill>
                  <a:srgbClr val="000000"/>
                </a:solidFill>
                <a:latin typeface="Times-Roman"/>
              </a:rPr>
              <a:t>selecting and </a:t>
            </a:r>
            <a:r>
              <a:rPr lang="en-GB" sz="1800" dirty="0">
                <a:solidFill>
                  <a:srgbClr val="000000"/>
                </a:solidFill>
                <a:latin typeface="Times-Roman"/>
              </a:rPr>
              <a:t>using one or more of these visual design methods is that </a:t>
            </a:r>
            <a:r>
              <a:rPr lang="en-GB" sz="1800" dirty="0">
                <a:solidFill>
                  <a:schemeClr val="accent1">
                    <a:lumMod val="75000"/>
                  </a:schemeClr>
                </a:solidFill>
                <a:latin typeface="Times-Roman"/>
              </a:rPr>
              <a:t>they should be done quickly and </a:t>
            </a:r>
            <a:r>
              <a:rPr lang="en-GB" sz="1800" dirty="0" smtClean="0">
                <a:solidFill>
                  <a:schemeClr val="accent1">
                    <a:lumMod val="75000"/>
                  </a:schemeClr>
                </a:solidFill>
                <a:latin typeface="Times-Roman"/>
              </a:rPr>
              <a:t>not become </a:t>
            </a:r>
            <a:r>
              <a:rPr lang="en-GB" sz="1800" dirty="0">
                <a:solidFill>
                  <a:schemeClr val="accent1">
                    <a:lumMod val="75000"/>
                  </a:schemeClr>
                </a:solidFill>
                <a:latin typeface="Times-Roman"/>
              </a:rPr>
              <a:t>projects unto themselves</a:t>
            </a:r>
            <a:r>
              <a:rPr lang="en-GB" sz="1800" dirty="0">
                <a:solidFill>
                  <a:srgbClr val="000000"/>
                </a:solidFill>
                <a:latin typeface="Times-Roman"/>
              </a:rPr>
              <a:t>. The deliverables from these methods are design needs, not </a:t>
            </a:r>
            <a:r>
              <a:rPr lang="en-GB" sz="1800" dirty="0" smtClean="0">
                <a:solidFill>
                  <a:srgbClr val="000000"/>
                </a:solidFill>
                <a:latin typeface="Times-Roman"/>
              </a:rPr>
              <a:t>masterpieces of </a:t>
            </a:r>
            <a:r>
              <a:rPr lang="en-GB" sz="1800" dirty="0">
                <a:solidFill>
                  <a:srgbClr val="000000"/>
                </a:solidFill>
                <a:latin typeface="Times-Roman"/>
              </a:rPr>
              <a:t>art</a:t>
            </a:r>
            <a:r>
              <a:rPr lang="en-GB" sz="1800" dirty="0" smtClean="0">
                <a:solidFill>
                  <a:srgbClr val="000000"/>
                </a:solidFill>
                <a:latin typeface="Times-Roman"/>
              </a:rPr>
              <a:t>.</a:t>
            </a:r>
          </a:p>
          <a:p>
            <a:r>
              <a:rPr lang="en-GB" sz="1800" dirty="0">
                <a:solidFill>
                  <a:schemeClr val="accent1">
                    <a:lumMod val="75000"/>
                  </a:schemeClr>
                </a:solidFill>
                <a:latin typeface="Times-Roman"/>
              </a:rPr>
              <a:t>A working prototype may be used as a follow-on to any of the visual design methods or to </a:t>
            </a:r>
            <a:r>
              <a:rPr lang="en-GB" sz="1800" dirty="0" smtClean="0">
                <a:solidFill>
                  <a:schemeClr val="accent1">
                    <a:lumMod val="75000"/>
                  </a:schemeClr>
                </a:solidFill>
                <a:latin typeface="Times-Roman"/>
              </a:rPr>
              <a:t>replace these </a:t>
            </a:r>
            <a:r>
              <a:rPr lang="en-GB" sz="1800" dirty="0">
                <a:solidFill>
                  <a:schemeClr val="accent1">
                    <a:lumMod val="75000"/>
                  </a:schemeClr>
                </a:solidFill>
                <a:latin typeface="Times-Roman"/>
              </a:rPr>
              <a:t>methods </a:t>
            </a:r>
            <a:r>
              <a:rPr lang="en-GB" sz="1800" dirty="0">
                <a:latin typeface="Times-Roman"/>
              </a:rPr>
              <a:t>altogether. </a:t>
            </a:r>
            <a:r>
              <a:rPr lang="en-GB" sz="1800" dirty="0">
                <a:solidFill>
                  <a:schemeClr val="accent1">
                    <a:lumMod val="75000"/>
                  </a:schemeClr>
                </a:solidFill>
                <a:latin typeface="Times-Roman"/>
              </a:rPr>
              <a:t>To develop a working prototype the following conditions must be </a:t>
            </a:r>
            <a:r>
              <a:rPr lang="en-GB" sz="1800" dirty="0" smtClean="0">
                <a:solidFill>
                  <a:schemeClr val="accent1">
                    <a:lumMod val="75000"/>
                  </a:schemeClr>
                </a:solidFill>
                <a:latin typeface="Times-Roman"/>
              </a:rPr>
              <a:t>met</a:t>
            </a:r>
            <a:r>
              <a:rPr lang="en-GB" sz="1800" dirty="0" smtClean="0">
                <a:latin typeface="Times-Roman"/>
              </a:rPr>
              <a:t>: </a:t>
            </a:r>
          </a:p>
          <a:p>
            <a:pPr marL="533400">
              <a:buFontTx/>
              <a:buChar char="₋"/>
            </a:pPr>
            <a:r>
              <a:rPr lang="en-GB" sz="1800" dirty="0" smtClean="0">
                <a:latin typeface="Times-Roman"/>
              </a:rPr>
              <a:t>Target </a:t>
            </a:r>
            <a:r>
              <a:rPr lang="en-GB" sz="1800" dirty="0">
                <a:latin typeface="Times-Roman"/>
              </a:rPr>
              <a:t>schema with sample data must be </a:t>
            </a:r>
            <a:r>
              <a:rPr lang="en-GB" sz="1800" dirty="0" smtClean="0">
                <a:latin typeface="Times-Roman"/>
              </a:rPr>
              <a:t>available</a:t>
            </a:r>
          </a:p>
          <a:p>
            <a:pPr marL="533400">
              <a:buFontTx/>
              <a:buChar char="₋"/>
            </a:pPr>
            <a:r>
              <a:rPr lang="en-GB" sz="1800" dirty="0" smtClean="0">
                <a:latin typeface="Times-Roman"/>
              </a:rPr>
              <a:t>BI </a:t>
            </a:r>
            <a:r>
              <a:rPr lang="en-GB" sz="1800" dirty="0">
                <a:latin typeface="Times-Roman"/>
              </a:rPr>
              <a:t>tool must be </a:t>
            </a:r>
            <a:r>
              <a:rPr lang="en-GB" sz="1800" dirty="0" smtClean="0">
                <a:latin typeface="Times-Roman"/>
              </a:rPr>
              <a:t>installed</a:t>
            </a:r>
          </a:p>
          <a:p>
            <a:pPr marL="533400">
              <a:buFontTx/>
              <a:buChar char="₋"/>
            </a:pPr>
            <a:r>
              <a:rPr lang="en-GB" sz="1800" dirty="0" smtClean="0">
                <a:latin typeface="Times-Roman"/>
              </a:rPr>
              <a:t>Prototyping </a:t>
            </a:r>
            <a:r>
              <a:rPr lang="en-GB" sz="1800" dirty="0">
                <a:latin typeface="Times-Roman"/>
              </a:rPr>
              <a:t>environment must be </a:t>
            </a:r>
            <a:r>
              <a:rPr lang="en-GB" sz="1800" dirty="0" smtClean="0">
                <a:latin typeface="Times-Roman"/>
              </a:rPr>
              <a:t>available</a:t>
            </a:r>
          </a:p>
          <a:p>
            <a:pPr marL="533400">
              <a:buFontTx/>
              <a:buChar char="₋"/>
            </a:pPr>
            <a:r>
              <a:rPr lang="en-GB" sz="1800" dirty="0" smtClean="0">
                <a:latin typeface="Times-Roman"/>
              </a:rPr>
              <a:t>Team </a:t>
            </a:r>
            <a:r>
              <a:rPr lang="en-GB" sz="1800" dirty="0">
                <a:latin typeface="Times-Roman"/>
              </a:rPr>
              <a:t>must have some level of development experience with a BI </a:t>
            </a:r>
            <a:r>
              <a:rPr lang="en-GB" sz="1800" dirty="0" smtClean="0">
                <a:latin typeface="Times-Roman"/>
              </a:rPr>
              <a:t>tool</a:t>
            </a:r>
            <a:endParaRPr lang="en-GB" sz="1800" dirty="0">
              <a:latin typeface="Times-Roman"/>
            </a:endParaRPr>
          </a:p>
        </p:txBody>
      </p:sp>
      <p:sp>
        <p:nvSpPr>
          <p:cNvPr id="3" name="Slide Number Placeholder 2"/>
          <p:cNvSpPr>
            <a:spLocks noGrp="1"/>
          </p:cNvSpPr>
          <p:nvPr>
            <p:ph type="sldNum" sz="quarter" idx="12"/>
          </p:nvPr>
        </p:nvSpPr>
        <p:spPr/>
        <p:txBody>
          <a:bodyPr/>
          <a:lstStyle/>
          <a:p>
            <a:fld id="{DD40C559-0D42-4D76-92B1-8C19F3BDA397}" type="slidenum">
              <a:rPr lang="en-US" smtClean="0"/>
              <a:t>60</a:t>
            </a:fld>
            <a:endParaRPr lang="en-US"/>
          </a:p>
        </p:txBody>
      </p:sp>
    </p:spTree>
    <p:extLst>
      <p:ext uri="{BB962C8B-B14F-4D97-AF65-F5344CB8AC3E}">
        <p14:creationId xmlns:p14="http://schemas.microsoft.com/office/powerpoint/2010/main" val="112492448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 visual design methods</a:t>
            </a:r>
            <a:endParaRPr lang="en-US" dirty="0"/>
          </a:p>
        </p:txBody>
      </p:sp>
      <p:grpSp>
        <p:nvGrpSpPr>
          <p:cNvPr id="5" name="Group 4"/>
          <p:cNvGrpSpPr>
            <a:grpSpLocks noGrp="1" noUngrp="1" noChangeAspect="1"/>
          </p:cNvGrpSpPr>
          <p:nvPr/>
        </p:nvGrpSpPr>
        <p:grpSpPr>
          <a:xfrm>
            <a:off x="457200" y="3230563"/>
            <a:ext cx="11277600" cy="1895475"/>
            <a:chOff x="457200" y="3230563"/>
            <a:chExt cx="11277600" cy="1895475"/>
          </a:xfrm>
        </p:grpSpPr>
        <p:pic>
          <p:nvPicPr>
            <p:cNvPr id="3" name="Picture 2" descr="f14-01-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457200" y="3230563"/>
              <a:ext cx="11277600" cy="1514475"/>
            </a:xfrm>
            <a:prstGeom prst="rect">
              <a:avLst/>
            </a:prstGeom>
            <a:noFill/>
            <a:ln>
              <a:noFill/>
            </a:ln>
          </p:spPr>
        </p:pic>
        <p:sp>
          <p:nvSpPr>
            <p:cNvPr id="4" name="Rectangle 3"/>
            <p:cNvSpPr/>
            <p:nvPr/>
          </p:nvSpPr>
          <p:spPr>
            <a:xfrm>
              <a:off x="457200" y="4783138"/>
              <a:ext cx="11277600" cy="342900"/>
            </a:xfrm>
            <a:prstGeom prst="rect">
              <a:avLst/>
            </a:prstGeom>
            <a:noFill/>
            <a:ln>
              <a:noFill/>
            </a:ln>
          </p:spPr>
          <p:txBody>
            <a:bodyPr anchor="ctr">
              <a:normAutofit fontScale="85000" lnSpcReduction="20000"/>
            </a:bodyPr>
            <a:lstStyle/>
            <a:p>
              <a:pPr algn="ctr"/>
              <a:r>
                <a:rPr lang="en-US" sz="2400" dirty="0" smtClean="0"/>
                <a:t>f14-01</a:t>
              </a:r>
              <a:endParaRPr lang="en-US" sz="2400" dirty="0"/>
            </a:p>
          </p:txBody>
        </p:sp>
      </p:grpSp>
      <p:sp>
        <p:nvSpPr>
          <p:cNvPr id="6" name="Slide Number Placeholder 5"/>
          <p:cNvSpPr>
            <a:spLocks noGrp="1"/>
          </p:cNvSpPr>
          <p:nvPr>
            <p:ph type="sldNum" sz="quarter" idx="12"/>
          </p:nvPr>
        </p:nvSpPr>
        <p:spPr/>
        <p:txBody>
          <a:bodyPr/>
          <a:lstStyle/>
          <a:p>
            <a:fld id="{DD40C559-0D42-4D76-92B1-8C19F3BDA397}" type="slidenum">
              <a:rPr lang="en-US" smtClean="0"/>
              <a:t>61</a:t>
            </a:fld>
            <a:endParaRPr lang="en-US"/>
          </a:p>
        </p:txBody>
      </p:sp>
    </p:spTree>
    <p:extLst>
      <p:ext uri="{BB962C8B-B14F-4D97-AF65-F5344CB8AC3E}">
        <p14:creationId xmlns:p14="http://schemas.microsoft.com/office/powerpoint/2010/main" val="67622162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77200" y="5030787"/>
            <a:ext cx="2148840" cy="1325563"/>
          </a:xfrm>
        </p:spPr>
        <p:txBody>
          <a:bodyPr>
            <a:normAutofit/>
          </a:bodyPr>
          <a:lstStyle/>
          <a:p>
            <a:r>
              <a:rPr lang="en-US" sz="2000" b="1" dirty="0" smtClean="0"/>
              <a:t>Whiteboard sketch</a:t>
            </a:r>
            <a:endParaRPr lang="en-US" sz="2000" b="1" dirty="0"/>
          </a:p>
        </p:txBody>
      </p:sp>
      <p:grpSp>
        <p:nvGrpSpPr>
          <p:cNvPr id="5" name="Group 4"/>
          <p:cNvGrpSpPr>
            <a:grpSpLocks noGrp="1" noUngrp="1" noChangeAspect="1"/>
          </p:cNvGrpSpPr>
          <p:nvPr/>
        </p:nvGrpSpPr>
        <p:grpSpPr>
          <a:xfrm>
            <a:off x="5885169" y="2147888"/>
            <a:ext cx="5967106" cy="3186112"/>
            <a:chOff x="1863725" y="1919288"/>
            <a:chExt cx="8464550" cy="4519612"/>
          </a:xfrm>
        </p:grpSpPr>
        <p:pic>
          <p:nvPicPr>
            <p:cNvPr id="3" name="Picture 2" descr="f14-02-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1863725" y="1919288"/>
              <a:ext cx="8464550" cy="4138612"/>
            </a:xfrm>
            <a:prstGeom prst="rect">
              <a:avLst/>
            </a:prstGeom>
            <a:noFill/>
            <a:ln>
              <a:noFill/>
            </a:ln>
          </p:spPr>
        </p:pic>
        <p:sp>
          <p:nvSpPr>
            <p:cNvPr id="4" name="Rectangle 3"/>
            <p:cNvSpPr/>
            <p:nvPr/>
          </p:nvSpPr>
          <p:spPr>
            <a:xfrm>
              <a:off x="1863725" y="6096000"/>
              <a:ext cx="8464550" cy="342900"/>
            </a:xfrm>
            <a:prstGeom prst="rect">
              <a:avLst/>
            </a:prstGeom>
            <a:noFill/>
            <a:ln>
              <a:noFill/>
            </a:ln>
          </p:spPr>
          <p:txBody>
            <a:bodyPr anchor="ctr">
              <a:normAutofit fontScale="47500" lnSpcReduction="20000"/>
            </a:bodyPr>
            <a:lstStyle/>
            <a:p>
              <a:pPr algn="ctr"/>
              <a:r>
                <a:rPr lang="en-US" sz="2400" dirty="0" smtClean="0"/>
                <a:t>f14-02</a:t>
              </a:r>
              <a:endParaRPr lang="en-US" sz="2400" dirty="0"/>
            </a:p>
          </p:txBody>
        </p:sp>
      </p:grpSp>
      <p:sp>
        <p:nvSpPr>
          <p:cNvPr id="6" name="Slide Number Placeholder 5"/>
          <p:cNvSpPr>
            <a:spLocks noGrp="1"/>
          </p:cNvSpPr>
          <p:nvPr>
            <p:ph type="sldNum" sz="quarter" idx="12"/>
          </p:nvPr>
        </p:nvSpPr>
        <p:spPr/>
        <p:txBody>
          <a:bodyPr/>
          <a:lstStyle/>
          <a:p>
            <a:fld id="{DD40C559-0D42-4D76-92B1-8C19F3BDA397}" type="slidenum">
              <a:rPr lang="en-US" smtClean="0"/>
              <a:t>62</a:t>
            </a:fld>
            <a:endParaRPr lang="en-US"/>
          </a:p>
        </p:txBody>
      </p:sp>
      <p:sp>
        <p:nvSpPr>
          <p:cNvPr id="7" name="Content Placeholder 5">
            <a:extLst>
              <a:ext uri="{FF2B5EF4-FFF2-40B4-BE49-F238E27FC236}">
                <a16:creationId xmlns:a16="http://schemas.microsoft.com/office/drawing/2014/main" id="{D151B174-4662-5A4F-F2AC-9A2D2E754890}"/>
              </a:ext>
            </a:extLst>
          </p:cNvPr>
          <p:cNvSpPr txBox="1">
            <a:spLocks/>
          </p:cNvSpPr>
          <p:nvPr/>
        </p:nvSpPr>
        <p:spPr>
          <a:xfrm>
            <a:off x="640080" y="1554480"/>
            <a:ext cx="4937760" cy="4801869"/>
          </a:xfrm>
          <a:prstGeom prst="rect">
            <a:avLst/>
          </a:prstGeom>
          <a:solidFill>
            <a:schemeClr val="bg1">
              <a:lumMod val="85000"/>
            </a:schemeClr>
          </a:solidFill>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sz="1600" dirty="0">
                <a:solidFill>
                  <a:srgbClr val="000000"/>
                </a:solidFill>
                <a:latin typeface="Times-Roman"/>
              </a:rPr>
              <a:t>Most visual designs will start off as a sketch as depicted in </a:t>
            </a:r>
            <a:r>
              <a:rPr lang="en-GB" sz="1600" dirty="0">
                <a:solidFill>
                  <a:srgbClr val="0081AD"/>
                </a:solidFill>
                <a:latin typeface="Times-Roman"/>
              </a:rPr>
              <a:t>Figure 14.2</a:t>
            </a:r>
            <a:r>
              <a:rPr lang="en-GB" sz="1600" dirty="0">
                <a:solidFill>
                  <a:srgbClr val="000000"/>
                </a:solidFill>
                <a:latin typeface="Times-Roman"/>
              </a:rPr>
              <a:t>. </a:t>
            </a:r>
            <a:endParaRPr lang="en-GB" sz="1600" dirty="0" smtClean="0">
              <a:solidFill>
                <a:srgbClr val="000000"/>
              </a:solidFill>
              <a:latin typeface="Times-Roman"/>
            </a:endParaRPr>
          </a:p>
          <a:p>
            <a:pPr>
              <a:lnSpc>
                <a:spcPct val="100000"/>
              </a:lnSpc>
            </a:pPr>
            <a:r>
              <a:rPr lang="en-GB" sz="1600" u="sng" dirty="0" smtClean="0">
                <a:solidFill>
                  <a:schemeClr val="accent1"/>
                </a:solidFill>
                <a:latin typeface="Times-Roman"/>
              </a:rPr>
              <a:t>Using </a:t>
            </a:r>
            <a:r>
              <a:rPr lang="en-GB" sz="1600" u="sng" dirty="0">
                <a:solidFill>
                  <a:schemeClr val="accent1"/>
                </a:solidFill>
                <a:latin typeface="Times-Roman"/>
              </a:rPr>
              <a:t>a whiteboard or paper </a:t>
            </a:r>
            <a:r>
              <a:rPr lang="en-GB" sz="1600" dirty="0" smtClean="0">
                <a:solidFill>
                  <a:schemeClr val="accent5">
                    <a:lumMod val="75000"/>
                  </a:schemeClr>
                </a:solidFill>
                <a:latin typeface="Times-Roman"/>
              </a:rPr>
              <a:t>is a </a:t>
            </a:r>
            <a:r>
              <a:rPr lang="en-GB" sz="1600" dirty="0">
                <a:solidFill>
                  <a:schemeClr val="accent5">
                    <a:lumMod val="75000"/>
                  </a:schemeClr>
                </a:solidFill>
                <a:latin typeface="Times-Roman"/>
              </a:rPr>
              <a:t>quick, easy, and inexpensive way to draw the initial sketches and begin discussions</a:t>
            </a:r>
            <a:r>
              <a:rPr lang="en-GB" sz="1600" dirty="0">
                <a:solidFill>
                  <a:srgbClr val="000000"/>
                </a:solidFill>
                <a:latin typeface="Times-Roman"/>
              </a:rPr>
              <a:t>. </a:t>
            </a:r>
            <a:endParaRPr lang="en-GB" sz="1600" dirty="0" smtClean="0">
              <a:solidFill>
                <a:srgbClr val="000000"/>
              </a:solidFill>
              <a:latin typeface="Times-Roman"/>
            </a:endParaRPr>
          </a:p>
          <a:p>
            <a:pPr>
              <a:lnSpc>
                <a:spcPct val="100000"/>
              </a:lnSpc>
            </a:pPr>
            <a:r>
              <a:rPr lang="en-GB" sz="1600" dirty="0" smtClean="0">
                <a:solidFill>
                  <a:srgbClr val="000000"/>
                </a:solidFill>
                <a:latin typeface="Times-Roman"/>
              </a:rPr>
              <a:t>A </a:t>
            </a:r>
            <a:r>
              <a:rPr lang="en-GB" sz="1600" dirty="0">
                <a:solidFill>
                  <a:schemeClr val="accent2">
                    <a:lumMod val="75000"/>
                  </a:schemeClr>
                </a:solidFill>
                <a:latin typeface="Times-Roman"/>
              </a:rPr>
              <a:t>drawback</a:t>
            </a:r>
            <a:r>
              <a:rPr lang="en-GB" sz="1600" dirty="0">
                <a:solidFill>
                  <a:srgbClr val="000000"/>
                </a:solidFill>
                <a:latin typeface="Times-Roman"/>
              </a:rPr>
              <a:t> </a:t>
            </a:r>
            <a:r>
              <a:rPr lang="en-GB" sz="1600" dirty="0" smtClean="0">
                <a:solidFill>
                  <a:srgbClr val="000000"/>
                </a:solidFill>
                <a:latin typeface="Times-Roman"/>
              </a:rPr>
              <a:t>of using </a:t>
            </a:r>
            <a:r>
              <a:rPr lang="en-GB" sz="1600" dirty="0">
                <a:solidFill>
                  <a:srgbClr val="000000"/>
                </a:solidFill>
                <a:latin typeface="Times-Roman"/>
              </a:rPr>
              <a:t>a whiteboard or paper is that </a:t>
            </a:r>
            <a:r>
              <a:rPr lang="en-GB" sz="1600" dirty="0">
                <a:solidFill>
                  <a:schemeClr val="accent5">
                    <a:lumMod val="75000"/>
                  </a:schemeClr>
                </a:solidFill>
                <a:latin typeface="Times-Roman"/>
              </a:rPr>
              <a:t>it is difficult to get it into the specification document and share </a:t>
            </a:r>
            <a:r>
              <a:rPr lang="en-GB" sz="1600" dirty="0" smtClean="0">
                <a:solidFill>
                  <a:schemeClr val="accent5">
                    <a:lumMod val="75000"/>
                  </a:schemeClr>
                </a:solidFill>
                <a:latin typeface="Times-Roman"/>
              </a:rPr>
              <a:t>with others</a:t>
            </a:r>
            <a:r>
              <a:rPr lang="en-GB" sz="1600" dirty="0">
                <a:solidFill>
                  <a:srgbClr val="000000"/>
                </a:solidFill>
                <a:latin typeface="Times-Roman"/>
              </a:rPr>
              <a:t>. </a:t>
            </a:r>
            <a:endParaRPr lang="en-GB" sz="1600" dirty="0" smtClean="0">
              <a:solidFill>
                <a:srgbClr val="000000"/>
              </a:solidFill>
              <a:latin typeface="Times-Roman"/>
            </a:endParaRPr>
          </a:p>
          <a:p>
            <a:pPr marL="625475" indent="-350838">
              <a:lnSpc>
                <a:spcPct val="100000"/>
              </a:lnSpc>
              <a:buFontTx/>
              <a:buChar char="₋"/>
            </a:pPr>
            <a:r>
              <a:rPr lang="en-GB" sz="1600" dirty="0" smtClean="0">
                <a:solidFill>
                  <a:srgbClr val="000000"/>
                </a:solidFill>
                <a:latin typeface="Times-Roman"/>
              </a:rPr>
              <a:t>With </a:t>
            </a:r>
            <a:r>
              <a:rPr lang="en-GB" sz="1600" dirty="0">
                <a:solidFill>
                  <a:srgbClr val="000000"/>
                </a:solidFill>
                <a:latin typeface="Times-Roman"/>
              </a:rPr>
              <a:t>that in mind, there are drawing applications that can save the output into various </a:t>
            </a:r>
            <a:r>
              <a:rPr lang="en-GB" sz="1600" dirty="0" smtClean="0">
                <a:solidFill>
                  <a:srgbClr val="000000"/>
                </a:solidFill>
                <a:latin typeface="Times-Roman"/>
              </a:rPr>
              <a:t>formats, and </a:t>
            </a:r>
            <a:r>
              <a:rPr lang="en-GB" sz="1600" dirty="0">
                <a:solidFill>
                  <a:schemeClr val="accent6">
                    <a:lumMod val="75000"/>
                  </a:schemeClr>
                </a:solidFill>
                <a:latin typeface="Times-Roman"/>
              </a:rPr>
              <a:t>collaborative applications</a:t>
            </a:r>
            <a:r>
              <a:rPr lang="en-GB" sz="1600" dirty="0">
                <a:solidFill>
                  <a:srgbClr val="000000"/>
                </a:solidFill>
                <a:latin typeface="Times-Roman"/>
              </a:rPr>
              <a:t> that enable sharing by providing a virtual whiteboard. Another benefit </a:t>
            </a:r>
            <a:r>
              <a:rPr lang="en-GB" sz="1600" dirty="0" smtClean="0">
                <a:solidFill>
                  <a:srgbClr val="000000"/>
                </a:solidFill>
                <a:latin typeface="Times-Roman"/>
              </a:rPr>
              <a:t>of these </a:t>
            </a:r>
            <a:r>
              <a:rPr lang="en-GB" sz="1600" dirty="0">
                <a:solidFill>
                  <a:srgbClr val="000000"/>
                </a:solidFill>
                <a:latin typeface="Times-Roman"/>
              </a:rPr>
              <a:t>applications is that you can use prebuilt shapes, making the sketches faster to draw, but </a:t>
            </a:r>
            <a:r>
              <a:rPr lang="en-GB" sz="1600" dirty="0" smtClean="0">
                <a:solidFill>
                  <a:srgbClr val="000000"/>
                </a:solidFill>
                <a:latin typeface="Times-Roman"/>
              </a:rPr>
              <a:t>more importantly</a:t>
            </a:r>
            <a:r>
              <a:rPr lang="en-GB" sz="1600" dirty="0">
                <a:solidFill>
                  <a:srgbClr val="000000"/>
                </a:solidFill>
                <a:latin typeface="Times-Roman"/>
              </a:rPr>
              <a:t>, much neater</a:t>
            </a:r>
            <a:r>
              <a:rPr lang="en-GB" sz="1600" dirty="0" smtClean="0">
                <a:solidFill>
                  <a:srgbClr val="000000"/>
                </a:solidFill>
                <a:latin typeface="Times-Roman"/>
              </a:rPr>
              <a:t>.</a:t>
            </a:r>
          </a:p>
          <a:p>
            <a:pPr>
              <a:lnSpc>
                <a:spcPct val="100000"/>
              </a:lnSpc>
            </a:pPr>
            <a:r>
              <a:rPr lang="en-GB" sz="1600" dirty="0">
                <a:solidFill>
                  <a:srgbClr val="000000"/>
                </a:solidFill>
                <a:latin typeface="Times-Roman"/>
              </a:rPr>
              <a:t>Sketches are a starting point for the visual design of BI applications, but they are still </a:t>
            </a:r>
            <a:r>
              <a:rPr lang="en-GB" sz="1600" dirty="0" smtClean="0">
                <a:solidFill>
                  <a:srgbClr val="000000"/>
                </a:solidFill>
                <a:latin typeface="Times-Roman"/>
              </a:rPr>
              <a:t>ambiguous and </a:t>
            </a:r>
            <a:r>
              <a:rPr lang="en-GB" sz="1600" dirty="0">
                <a:solidFill>
                  <a:srgbClr val="000000"/>
                </a:solidFill>
                <a:latin typeface="Times-Roman"/>
              </a:rPr>
              <a:t>you need to add more detail using other visual design techniques.</a:t>
            </a:r>
          </a:p>
        </p:txBody>
      </p:sp>
      <p:sp>
        <p:nvSpPr>
          <p:cNvPr id="8" name="Title 1"/>
          <p:cNvSpPr txBox="1">
            <a:spLocks/>
          </p:cNvSpPr>
          <p:nvPr/>
        </p:nvSpPr>
        <p:spPr>
          <a:xfrm>
            <a:off x="627369" y="2289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0070C0"/>
                </a:solidFill>
              </a:rPr>
              <a:t>Sketches</a:t>
            </a:r>
            <a:endParaRPr lang="en-US" b="1" dirty="0">
              <a:solidFill>
                <a:srgbClr val="0070C0"/>
              </a:solidFill>
            </a:endParaRPr>
          </a:p>
        </p:txBody>
      </p:sp>
    </p:spTree>
    <p:extLst>
      <p:ext uri="{BB962C8B-B14F-4D97-AF65-F5344CB8AC3E}">
        <p14:creationId xmlns:p14="http://schemas.microsoft.com/office/powerpoint/2010/main" val="35241198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21880" y="4229700"/>
            <a:ext cx="2682240" cy="1325563"/>
          </a:xfrm>
        </p:spPr>
        <p:txBody>
          <a:bodyPr>
            <a:normAutofit/>
          </a:bodyPr>
          <a:lstStyle/>
          <a:p>
            <a:r>
              <a:rPr lang="en-US" sz="2000" b="1" dirty="0"/>
              <a:t>BI application wireframe</a:t>
            </a:r>
          </a:p>
        </p:txBody>
      </p:sp>
      <p:grpSp>
        <p:nvGrpSpPr>
          <p:cNvPr id="5" name="Group 4"/>
          <p:cNvGrpSpPr>
            <a:grpSpLocks noGrp="1" noUngrp="1" noChangeAspect="1"/>
          </p:cNvGrpSpPr>
          <p:nvPr/>
        </p:nvGrpSpPr>
        <p:grpSpPr>
          <a:xfrm>
            <a:off x="5700154" y="1054839"/>
            <a:ext cx="6092967" cy="3456201"/>
            <a:chOff x="2111375" y="1919288"/>
            <a:chExt cx="7967663" cy="4519612"/>
          </a:xfrm>
        </p:grpSpPr>
        <p:pic>
          <p:nvPicPr>
            <p:cNvPr id="3" name="Picture 2" descr="f14-03-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2111375" y="1919288"/>
              <a:ext cx="7967663" cy="4138612"/>
            </a:xfrm>
            <a:prstGeom prst="rect">
              <a:avLst/>
            </a:prstGeom>
            <a:noFill/>
            <a:ln>
              <a:noFill/>
            </a:ln>
          </p:spPr>
        </p:pic>
        <p:sp>
          <p:nvSpPr>
            <p:cNvPr id="4" name="Rectangle 3"/>
            <p:cNvSpPr/>
            <p:nvPr/>
          </p:nvSpPr>
          <p:spPr>
            <a:xfrm>
              <a:off x="2111375" y="6096000"/>
              <a:ext cx="7967663" cy="342900"/>
            </a:xfrm>
            <a:prstGeom prst="rect">
              <a:avLst/>
            </a:prstGeom>
            <a:noFill/>
            <a:ln>
              <a:noFill/>
            </a:ln>
          </p:spPr>
          <p:txBody>
            <a:bodyPr anchor="ctr">
              <a:normAutofit fontScale="55000" lnSpcReduction="20000"/>
            </a:bodyPr>
            <a:lstStyle/>
            <a:p>
              <a:pPr algn="ctr"/>
              <a:r>
                <a:rPr lang="en-US" sz="2400" dirty="0" smtClean="0"/>
                <a:t>f14-03</a:t>
              </a:r>
              <a:endParaRPr lang="en-US" sz="2400" dirty="0"/>
            </a:p>
          </p:txBody>
        </p:sp>
      </p:grpSp>
      <p:sp>
        <p:nvSpPr>
          <p:cNvPr id="6" name="Slide Number Placeholder 5"/>
          <p:cNvSpPr>
            <a:spLocks noGrp="1"/>
          </p:cNvSpPr>
          <p:nvPr>
            <p:ph type="sldNum" sz="quarter" idx="12"/>
          </p:nvPr>
        </p:nvSpPr>
        <p:spPr/>
        <p:txBody>
          <a:bodyPr/>
          <a:lstStyle/>
          <a:p>
            <a:fld id="{DD40C559-0D42-4D76-92B1-8C19F3BDA397}" type="slidenum">
              <a:rPr lang="en-US" smtClean="0"/>
              <a:t>63</a:t>
            </a:fld>
            <a:endParaRPr lang="en-US"/>
          </a:p>
        </p:txBody>
      </p:sp>
      <p:sp>
        <p:nvSpPr>
          <p:cNvPr id="7" name="Content Placeholder 5">
            <a:extLst>
              <a:ext uri="{FF2B5EF4-FFF2-40B4-BE49-F238E27FC236}">
                <a16:creationId xmlns:a16="http://schemas.microsoft.com/office/drawing/2014/main" id="{D151B174-4662-5A4F-F2AC-9A2D2E754890}"/>
              </a:ext>
            </a:extLst>
          </p:cNvPr>
          <p:cNvSpPr txBox="1">
            <a:spLocks/>
          </p:cNvSpPr>
          <p:nvPr/>
        </p:nvSpPr>
        <p:spPr>
          <a:xfrm>
            <a:off x="412185" y="1054839"/>
            <a:ext cx="5150415" cy="5666635"/>
          </a:xfrm>
          <a:prstGeom prst="rect">
            <a:avLst/>
          </a:prstGeom>
          <a:solidFill>
            <a:schemeClr val="bg1">
              <a:lumMod val="85000"/>
            </a:schemeClr>
          </a:solid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350" dirty="0">
                <a:latin typeface="Times-Roman"/>
              </a:rPr>
              <a:t>A wireframe portrays the visual structure of the BI application and </a:t>
            </a:r>
            <a:r>
              <a:rPr lang="en-GB" sz="1350" dirty="0">
                <a:solidFill>
                  <a:schemeClr val="accent5">
                    <a:lumMod val="75000"/>
                  </a:schemeClr>
                </a:solidFill>
                <a:latin typeface="Times-Roman"/>
              </a:rPr>
              <a:t>provides the next level of </a:t>
            </a:r>
            <a:r>
              <a:rPr lang="en-GB" sz="1350" dirty="0" smtClean="0">
                <a:solidFill>
                  <a:schemeClr val="accent5">
                    <a:lumMod val="75000"/>
                  </a:schemeClr>
                </a:solidFill>
                <a:latin typeface="Times-Roman"/>
              </a:rPr>
              <a:t>detail beyond </a:t>
            </a:r>
            <a:r>
              <a:rPr lang="en-GB" sz="1350" dirty="0">
                <a:solidFill>
                  <a:schemeClr val="accent5">
                    <a:lumMod val="75000"/>
                  </a:schemeClr>
                </a:solidFill>
                <a:latin typeface="Times-Roman"/>
              </a:rPr>
              <a:t>sketches</a:t>
            </a:r>
            <a:r>
              <a:rPr lang="en-GB" sz="1350" dirty="0">
                <a:latin typeface="Times-Roman"/>
              </a:rPr>
              <a:t>.</a:t>
            </a:r>
          </a:p>
          <a:p>
            <a:r>
              <a:rPr lang="en-GB" sz="1350" dirty="0">
                <a:latin typeface="Times-Roman"/>
              </a:rPr>
              <a:t>The wireframe drawing </a:t>
            </a:r>
            <a:r>
              <a:rPr lang="en-GB" sz="1350" dirty="0" smtClean="0">
                <a:latin typeface="Times-Roman"/>
              </a:rPr>
              <a:t>contains:</a:t>
            </a:r>
          </a:p>
          <a:p>
            <a:pPr marL="365125" indent="-273050">
              <a:buFontTx/>
              <a:buChar char="₋"/>
            </a:pPr>
            <a:r>
              <a:rPr lang="en-GB" sz="1350" dirty="0" smtClean="0">
                <a:latin typeface="Times-Roman"/>
              </a:rPr>
              <a:t>Each </a:t>
            </a:r>
            <a:r>
              <a:rPr lang="en-GB" sz="1350" dirty="0">
                <a:latin typeface="Times-Roman"/>
              </a:rPr>
              <a:t>data content </a:t>
            </a:r>
            <a:r>
              <a:rPr lang="en-GB" sz="1350" dirty="0" smtClean="0">
                <a:latin typeface="Times-Roman"/>
              </a:rPr>
              <a:t>group.</a:t>
            </a:r>
          </a:p>
          <a:p>
            <a:pPr marL="365125" indent="-273050">
              <a:buFontTx/>
              <a:buChar char="₋"/>
            </a:pPr>
            <a:r>
              <a:rPr lang="en-GB" sz="1350" dirty="0" smtClean="0">
                <a:latin typeface="Times-Roman"/>
              </a:rPr>
              <a:t>Content </a:t>
            </a:r>
            <a:r>
              <a:rPr lang="en-GB" sz="1350" dirty="0">
                <a:latin typeface="Times-Roman"/>
              </a:rPr>
              <a:t>location in a </a:t>
            </a:r>
            <a:r>
              <a:rPr lang="en-GB" sz="1350" dirty="0" smtClean="0">
                <a:latin typeface="Times-Roman"/>
              </a:rPr>
              <a:t>layout.</a:t>
            </a:r>
          </a:p>
          <a:p>
            <a:pPr marL="365125" indent="-273050">
              <a:buFontTx/>
              <a:buChar char="₋"/>
            </a:pPr>
            <a:r>
              <a:rPr lang="en-GB" sz="1350" dirty="0" smtClean="0">
                <a:latin typeface="Times-Roman"/>
              </a:rPr>
              <a:t>A </a:t>
            </a:r>
            <a:r>
              <a:rPr lang="en-GB" sz="1350" dirty="0">
                <a:latin typeface="Times-Roman"/>
              </a:rPr>
              <a:t>representation of the visualizations as a chart or table. Some wireframe tools have </a:t>
            </a:r>
            <a:r>
              <a:rPr lang="en-GB" sz="1350" dirty="0" smtClean="0">
                <a:latin typeface="Times-Roman"/>
              </a:rPr>
              <a:t>prebuilt. visualizations </a:t>
            </a:r>
            <a:r>
              <a:rPr lang="en-GB" sz="1350" dirty="0">
                <a:latin typeface="Times-Roman"/>
              </a:rPr>
              <a:t>such as bar, line, and pie charts, but if your tools do not or the particular </a:t>
            </a:r>
            <a:r>
              <a:rPr lang="en-GB" sz="1350" dirty="0" smtClean="0">
                <a:latin typeface="Times-Roman"/>
              </a:rPr>
              <a:t>visualization that </a:t>
            </a:r>
            <a:r>
              <a:rPr lang="en-GB" sz="1350" dirty="0">
                <a:latin typeface="Times-Roman"/>
              </a:rPr>
              <a:t>will be used is not a prebuilt icon, then use a box as a placeholder.</a:t>
            </a:r>
          </a:p>
          <a:p>
            <a:pPr marL="365125" indent="-273050">
              <a:buFontTx/>
              <a:buChar char="₋"/>
            </a:pPr>
            <a:r>
              <a:rPr lang="en-GB" sz="1350" dirty="0" smtClean="0">
                <a:latin typeface="Times-Roman"/>
              </a:rPr>
              <a:t>Description </a:t>
            </a:r>
            <a:r>
              <a:rPr lang="en-GB" sz="1350" dirty="0">
                <a:latin typeface="Times-Roman"/>
              </a:rPr>
              <a:t>and placement of filters, sliders, titles, subtitle, text fields, logos, and any other </a:t>
            </a:r>
            <a:r>
              <a:rPr lang="en-GB" sz="1350" dirty="0" smtClean="0">
                <a:latin typeface="Times-Roman"/>
              </a:rPr>
              <a:t>layout item</a:t>
            </a:r>
            <a:r>
              <a:rPr lang="en-GB" sz="1350" dirty="0">
                <a:latin typeface="Times-Roman"/>
              </a:rPr>
              <a:t>. Placeholder boxes are typical in those cases because this is a low fidelity design, and </a:t>
            </a:r>
            <a:r>
              <a:rPr lang="en-GB" sz="1350" dirty="0" smtClean="0">
                <a:latin typeface="Times-Roman"/>
              </a:rPr>
              <a:t>you want </a:t>
            </a:r>
            <a:r>
              <a:rPr lang="en-GB" sz="1350" dirty="0">
                <a:latin typeface="Times-Roman"/>
              </a:rPr>
              <a:t>to do it quickly</a:t>
            </a:r>
            <a:r>
              <a:rPr lang="en-GB" sz="1350" dirty="0" smtClean="0">
                <a:latin typeface="Times-Roman"/>
              </a:rPr>
              <a:t>.</a:t>
            </a:r>
          </a:p>
          <a:p>
            <a:r>
              <a:rPr lang="en-GB" sz="1350" dirty="0">
                <a:latin typeface="Times-Roman"/>
              </a:rPr>
              <a:t>There are many inexpensive and easy-to-use wireframe tools. In addition, spreadsheets and </a:t>
            </a:r>
            <a:r>
              <a:rPr lang="en-GB" sz="1350" dirty="0" smtClean="0">
                <a:latin typeface="Times-Roman"/>
              </a:rPr>
              <a:t>presentation applications </a:t>
            </a:r>
            <a:r>
              <a:rPr lang="en-GB" sz="1350" dirty="0">
                <a:latin typeface="Times-Roman"/>
              </a:rPr>
              <a:t>are commonly used because they are available and people already know how to </a:t>
            </a:r>
            <a:r>
              <a:rPr lang="en-GB" sz="1350" dirty="0" smtClean="0">
                <a:latin typeface="Times-Roman"/>
              </a:rPr>
              <a:t>use them</a:t>
            </a:r>
            <a:r>
              <a:rPr lang="en-GB" sz="1350" dirty="0">
                <a:latin typeface="Times-Roman"/>
              </a:rPr>
              <a:t>. </a:t>
            </a:r>
            <a:endParaRPr lang="en-GB" sz="1350" dirty="0" smtClean="0">
              <a:latin typeface="Times-Roman"/>
            </a:endParaRPr>
          </a:p>
          <a:p>
            <a:r>
              <a:rPr lang="en-GB" sz="1350" dirty="0" smtClean="0">
                <a:latin typeface="Times-Roman"/>
              </a:rPr>
              <a:t>The </a:t>
            </a:r>
            <a:r>
              <a:rPr lang="en-GB" sz="1350" dirty="0">
                <a:latin typeface="Times-Roman"/>
              </a:rPr>
              <a:t>wireframe design process </a:t>
            </a:r>
            <a:r>
              <a:rPr lang="en-GB" sz="1350" dirty="0">
                <a:solidFill>
                  <a:schemeClr val="accent5">
                    <a:lumMod val="75000"/>
                  </a:schemeClr>
                </a:solidFill>
                <a:latin typeface="Times-Roman"/>
              </a:rPr>
              <a:t>should be quick </a:t>
            </a:r>
            <a:r>
              <a:rPr lang="en-GB" sz="1350" dirty="0" smtClean="0">
                <a:solidFill>
                  <a:schemeClr val="accent5">
                    <a:lumMod val="75000"/>
                  </a:schemeClr>
                </a:solidFill>
                <a:latin typeface="Times-Roman"/>
              </a:rPr>
              <a:t>and inexpensive</a:t>
            </a:r>
            <a:r>
              <a:rPr lang="en-GB" sz="1350" dirty="0">
                <a:solidFill>
                  <a:schemeClr val="accent5">
                    <a:lumMod val="75000"/>
                  </a:schemeClr>
                </a:solidFill>
                <a:latin typeface="Times-Roman"/>
              </a:rPr>
              <a:t>, without requiring </a:t>
            </a:r>
            <a:r>
              <a:rPr lang="en-GB" sz="1350" dirty="0" smtClean="0">
                <a:solidFill>
                  <a:schemeClr val="accent5">
                    <a:lumMod val="75000"/>
                  </a:schemeClr>
                </a:solidFill>
                <a:latin typeface="Times-Roman"/>
              </a:rPr>
              <a:t>sophisticated technical abilities</a:t>
            </a:r>
            <a:r>
              <a:rPr lang="en-GB" sz="1350" dirty="0" smtClean="0">
                <a:latin typeface="Times-Roman"/>
              </a:rPr>
              <a:t>.</a:t>
            </a:r>
          </a:p>
          <a:p>
            <a:r>
              <a:rPr lang="en-GB" sz="1350" dirty="0" smtClean="0">
                <a:latin typeface="Times-Roman"/>
              </a:rPr>
              <a:t>A </a:t>
            </a:r>
            <a:r>
              <a:rPr lang="en-GB" sz="1350" dirty="0">
                <a:latin typeface="Times-Roman"/>
              </a:rPr>
              <a:t>wireframe focuses on </a:t>
            </a:r>
            <a:r>
              <a:rPr lang="en-GB" sz="1350" dirty="0">
                <a:solidFill>
                  <a:schemeClr val="accent5">
                    <a:lumMod val="75000"/>
                  </a:schemeClr>
                </a:solidFill>
                <a:latin typeface="Times-Roman"/>
              </a:rPr>
              <a:t>how the BI application screen layout will look rather than the navigation </a:t>
            </a:r>
            <a:r>
              <a:rPr lang="en-GB" sz="1350" dirty="0" smtClean="0">
                <a:solidFill>
                  <a:schemeClr val="accent5">
                    <a:lumMod val="75000"/>
                  </a:schemeClr>
                </a:solidFill>
                <a:latin typeface="Times-Roman"/>
              </a:rPr>
              <a:t>or the </a:t>
            </a:r>
            <a:r>
              <a:rPr lang="en-GB" sz="1350" dirty="0">
                <a:solidFill>
                  <a:schemeClr val="accent5">
                    <a:lumMod val="75000"/>
                  </a:schemeClr>
                </a:solidFill>
                <a:latin typeface="Times-Roman"/>
              </a:rPr>
              <a:t>functionality involved, which is addressed by mock-ups, storyboards, and prototypes</a:t>
            </a:r>
            <a:r>
              <a:rPr lang="en-GB" sz="1350" dirty="0">
                <a:latin typeface="Times-Roman"/>
              </a:rPr>
              <a:t>.</a:t>
            </a:r>
          </a:p>
        </p:txBody>
      </p:sp>
      <p:sp>
        <p:nvSpPr>
          <p:cNvPr id="8" name="Title 1"/>
          <p:cNvSpPr txBox="1">
            <a:spLocks/>
          </p:cNvSpPr>
          <p:nvPr/>
        </p:nvSpPr>
        <p:spPr>
          <a:xfrm>
            <a:off x="412185" y="-114505"/>
            <a:ext cx="899018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70C0"/>
                </a:solidFill>
              </a:rPr>
              <a:t>W</a:t>
            </a:r>
            <a:r>
              <a:rPr lang="en-US" b="1" dirty="0" smtClean="0">
                <a:solidFill>
                  <a:srgbClr val="0070C0"/>
                </a:solidFill>
              </a:rPr>
              <a:t>ireframes</a:t>
            </a:r>
            <a:endParaRPr lang="en-US" b="1" dirty="0">
              <a:solidFill>
                <a:srgbClr val="0070C0"/>
              </a:solidFill>
            </a:endParaRPr>
          </a:p>
        </p:txBody>
      </p:sp>
      <p:sp>
        <p:nvSpPr>
          <p:cNvPr id="9" name="Rectangle 8"/>
          <p:cNvSpPr/>
          <p:nvPr/>
        </p:nvSpPr>
        <p:spPr>
          <a:xfrm>
            <a:off x="5700154" y="5161599"/>
            <a:ext cx="6394782" cy="1415772"/>
          </a:xfrm>
          <a:prstGeom prst="rect">
            <a:avLst/>
          </a:prstGeom>
        </p:spPr>
        <p:txBody>
          <a:bodyPr wrap="square">
            <a:spAutoFit/>
          </a:bodyPr>
          <a:lstStyle/>
          <a:p>
            <a:pPr marL="285750" indent="-285750">
              <a:buFont typeface="Arial" panose="020B0604020202020204" pitchFamily="34" charset="0"/>
              <a:buChar char="•"/>
            </a:pPr>
            <a:r>
              <a:rPr lang="en-GB" sz="1400" dirty="0">
                <a:solidFill>
                  <a:srgbClr val="0070C0"/>
                </a:solidFill>
                <a:latin typeface="Times-Roman"/>
              </a:rPr>
              <a:t>A wireframe is referred to as a low fidelity representation of the design. A wireframe is similar to </a:t>
            </a:r>
            <a:r>
              <a:rPr lang="en-GB" sz="1400" dirty="0" smtClean="0">
                <a:solidFill>
                  <a:srgbClr val="0070C0"/>
                </a:solidFill>
                <a:latin typeface="Times-Roman"/>
              </a:rPr>
              <a:t>a </a:t>
            </a:r>
            <a:r>
              <a:rPr lang="en-GB" sz="1400" u="sng" dirty="0" smtClean="0">
                <a:solidFill>
                  <a:srgbClr val="0070C0"/>
                </a:solidFill>
                <a:latin typeface="Times-Roman"/>
              </a:rPr>
              <a:t>blueprint</a:t>
            </a:r>
            <a:r>
              <a:rPr lang="en-GB" sz="1400" dirty="0" smtClean="0">
                <a:solidFill>
                  <a:srgbClr val="0070C0"/>
                </a:solidFill>
                <a:latin typeface="Times-Roman"/>
              </a:rPr>
              <a:t> </a:t>
            </a:r>
            <a:r>
              <a:rPr lang="en-GB" sz="1400" dirty="0">
                <a:solidFill>
                  <a:srgbClr val="0070C0"/>
                </a:solidFill>
                <a:latin typeface="Times-Roman"/>
              </a:rPr>
              <a:t>(low fidelity) of a house rather than a three-dimensional CAD/CAM picture (high fidelity</a:t>
            </a:r>
            <a:r>
              <a:rPr lang="en-GB" sz="1400" dirty="0" smtClean="0">
                <a:solidFill>
                  <a:srgbClr val="0070C0"/>
                </a:solidFill>
                <a:latin typeface="Times-Roman"/>
              </a:rPr>
              <a:t>).</a:t>
            </a:r>
          </a:p>
          <a:p>
            <a:pPr marL="285750" indent="-285750">
              <a:buFont typeface="Arial" panose="020B0604020202020204" pitchFamily="34" charset="0"/>
              <a:buChar char="•"/>
            </a:pPr>
            <a:r>
              <a:rPr lang="en-GB" sz="1400" u="sng" dirty="0" smtClean="0">
                <a:solidFill>
                  <a:srgbClr val="0070C0"/>
                </a:solidFill>
                <a:latin typeface="Times-Roman"/>
              </a:rPr>
              <a:t>A </a:t>
            </a:r>
            <a:r>
              <a:rPr lang="en-GB" sz="1400" u="sng" dirty="0">
                <a:solidFill>
                  <a:srgbClr val="0070C0"/>
                </a:solidFill>
                <a:latin typeface="Times-Roman"/>
              </a:rPr>
              <a:t>convention for wireframes is that they are drawn in black, shades of </a:t>
            </a:r>
            <a:r>
              <a:rPr lang="en-GB" sz="1400" u="sng" dirty="0" err="1">
                <a:solidFill>
                  <a:srgbClr val="0070C0"/>
                </a:solidFill>
                <a:latin typeface="Times-Roman"/>
              </a:rPr>
              <a:t>gray</a:t>
            </a:r>
            <a:r>
              <a:rPr lang="en-GB" sz="1400" u="sng" dirty="0">
                <a:solidFill>
                  <a:srgbClr val="0070C0"/>
                </a:solidFill>
                <a:latin typeface="Times-Roman"/>
              </a:rPr>
              <a:t>, and white </a:t>
            </a:r>
            <a:r>
              <a:rPr lang="en-GB" sz="1400" u="sng" dirty="0" smtClean="0">
                <a:solidFill>
                  <a:srgbClr val="0070C0"/>
                </a:solidFill>
                <a:latin typeface="Times-Roman"/>
              </a:rPr>
              <a:t>rather than </a:t>
            </a:r>
            <a:r>
              <a:rPr lang="en-GB" sz="1400" u="sng" dirty="0">
                <a:solidFill>
                  <a:srgbClr val="0070C0"/>
                </a:solidFill>
                <a:latin typeface="Times-Roman"/>
              </a:rPr>
              <a:t>in </a:t>
            </a:r>
            <a:r>
              <a:rPr lang="en-GB" sz="1400" u="sng" dirty="0" err="1">
                <a:solidFill>
                  <a:srgbClr val="0070C0"/>
                </a:solidFill>
                <a:latin typeface="Times-Roman"/>
              </a:rPr>
              <a:t>color</a:t>
            </a:r>
            <a:r>
              <a:rPr lang="en-GB" sz="1400" dirty="0">
                <a:solidFill>
                  <a:srgbClr val="0070C0"/>
                </a:solidFill>
                <a:latin typeface="Times-Roman"/>
              </a:rPr>
              <a:t>. This convention is used to constrain the scope of the wireframe and focus </a:t>
            </a:r>
            <a:r>
              <a:rPr lang="en-GB" sz="1400" dirty="0" smtClean="0">
                <a:solidFill>
                  <a:srgbClr val="0070C0"/>
                </a:solidFill>
                <a:latin typeface="Times-Roman"/>
              </a:rPr>
              <a:t>its purpose</a:t>
            </a:r>
            <a:r>
              <a:rPr lang="en-GB" sz="1600" dirty="0">
                <a:solidFill>
                  <a:srgbClr val="0070C0"/>
                </a:solidFill>
                <a:latin typeface="Times-Roman"/>
              </a:rPr>
              <a:t>.</a:t>
            </a:r>
          </a:p>
        </p:txBody>
      </p:sp>
    </p:spTree>
    <p:extLst>
      <p:ext uri="{BB962C8B-B14F-4D97-AF65-F5344CB8AC3E}">
        <p14:creationId xmlns:p14="http://schemas.microsoft.com/office/powerpoint/2010/main" val="238503195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89520" y="5030787"/>
            <a:ext cx="3398520" cy="882333"/>
          </a:xfrm>
        </p:spPr>
        <p:txBody>
          <a:bodyPr>
            <a:normAutofit/>
          </a:bodyPr>
          <a:lstStyle/>
          <a:p>
            <a:r>
              <a:rPr lang="en-US" sz="2000" b="1" dirty="0">
                <a:solidFill>
                  <a:prstClr val="black"/>
                </a:solidFill>
              </a:rPr>
              <a:t>BI storyboard example</a:t>
            </a:r>
            <a:endParaRPr lang="en-US" sz="1050" b="1" dirty="0"/>
          </a:p>
        </p:txBody>
      </p:sp>
      <p:sp>
        <p:nvSpPr>
          <p:cNvPr id="6" name="Slide Number Placeholder 5"/>
          <p:cNvSpPr>
            <a:spLocks noGrp="1"/>
          </p:cNvSpPr>
          <p:nvPr>
            <p:ph type="sldNum" sz="quarter" idx="12"/>
          </p:nvPr>
        </p:nvSpPr>
        <p:spPr/>
        <p:txBody>
          <a:bodyPr/>
          <a:lstStyle/>
          <a:p>
            <a:fld id="{DD40C559-0D42-4D76-92B1-8C19F3BDA397}" type="slidenum">
              <a:rPr lang="en-US" smtClean="0"/>
              <a:t>64</a:t>
            </a:fld>
            <a:endParaRPr lang="en-US"/>
          </a:p>
        </p:txBody>
      </p:sp>
      <p:sp>
        <p:nvSpPr>
          <p:cNvPr id="7" name="Content Placeholder 5">
            <a:extLst>
              <a:ext uri="{FF2B5EF4-FFF2-40B4-BE49-F238E27FC236}">
                <a16:creationId xmlns:a16="http://schemas.microsoft.com/office/drawing/2014/main" id="{D151B174-4662-5A4F-F2AC-9A2D2E754890}"/>
              </a:ext>
            </a:extLst>
          </p:cNvPr>
          <p:cNvSpPr txBox="1">
            <a:spLocks/>
          </p:cNvSpPr>
          <p:nvPr/>
        </p:nvSpPr>
        <p:spPr>
          <a:xfrm>
            <a:off x="412185" y="1054839"/>
            <a:ext cx="4601775" cy="5666635"/>
          </a:xfrm>
          <a:prstGeom prst="rect">
            <a:avLst/>
          </a:prstGeom>
          <a:solidFill>
            <a:schemeClr val="bg1">
              <a:lumMod val="85000"/>
            </a:schemeClr>
          </a:solid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500" dirty="0"/>
              <a:t>BI storyboards focus on the </a:t>
            </a:r>
            <a:r>
              <a:rPr lang="en-GB" sz="1500" dirty="0">
                <a:solidFill>
                  <a:schemeClr val="accent5">
                    <a:lumMod val="75000"/>
                  </a:schemeClr>
                </a:solidFill>
              </a:rPr>
              <a:t>business user interaction of the analytical processes within the BI application</a:t>
            </a:r>
            <a:r>
              <a:rPr lang="en-GB" sz="1500" dirty="0"/>
              <a:t>. Storyboarding recognizes how business people actually work with BI applications such as a dashboard in order to gain insight into the business. </a:t>
            </a:r>
          </a:p>
          <a:p>
            <a:r>
              <a:rPr lang="en-GB" sz="1500" dirty="0"/>
              <a:t>Business people will typically perform several analyses, some of which are dependent on each other, to determine if they need to perform some action and what that action is. </a:t>
            </a:r>
          </a:p>
          <a:p>
            <a:r>
              <a:rPr lang="en-GB" sz="1500" dirty="0"/>
              <a:t>The storyboarding technique enables the BI designer gain a better perspective on how each type of analysis is related and enables the development of a more effective layout. </a:t>
            </a:r>
          </a:p>
          <a:p>
            <a:r>
              <a:rPr lang="en-GB" sz="1500" dirty="0">
                <a:solidFill>
                  <a:srgbClr val="000000"/>
                </a:solidFill>
              </a:rPr>
              <a:t>In the BI application depicted in </a:t>
            </a:r>
            <a:r>
              <a:rPr lang="en-GB" sz="1500" dirty="0">
                <a:solidFill>
                  <a:srgbClr val="0081AD"/>
                </a:solidFill>
              </a:rPr>
              <a:t>Figure 14.3</a:t>
            </a:r>
            <a:r>
              <a:rPr lang="en-GB" sz="1500" dirty="0">
                <a:solidFill>
                  <a:srgbClr val="000000"/>
                </a:solidFill>
              </a:rPr>
              <a:t>, the analytical processes or scenes are the comparison analysis (column chart), contribution analysis (pie chart), trend analysis (line chart), and detailed drilldown of the trend analysis (tabular grid). </a:t>
            </a:r>
            <a:r>
              <a:rPr lang="en-GB" sz="1500" dirty="0">
                <a:solidFill>
                  <a:srgbClr val="0081AD"/>
                </a:solidFill>
              </a:rPr>
              <a:t>Figure 14.4 </a:t>
            </a:r>
            <a:r>
              <a:rPr lang="en-GB" sz="1500" dirty="0">
                <a:solidFill>
                  <a:srgbClr val="000000"/>
                </a:solidFill>
              </a:rPr>
              <a:t>illustrates the workflow between each of these analysis processes laid out in sequence.</a:t>
            </a:r>
          </a:p>
          <a:p>
            <a:r>
              <a:rPr lang="en-GB" sz="1500" dirty="0">
                <a:solidFill>
                  <a:srgbClr val="C00000"/>
                </a:solidFill>
              </a:rPr>
              <a:t>Storyboards are the most complete representation of visualization and workflow that a BI team can develop without constructing a working prototype</a:t>
            </a:r>
            <a:r>
              <a:rPr lang="en-GB" sz="1500" dirty="0">
                <a:solidFill>
                  <a:srgbClr val="000000"/>
                </a:solidFill>
              </a:rPr>
              <a:t>.</a:t>
            </a:r>
            <a:endParaRPr lang="en-GB" sz="1500" dirty="0"/>
          </a:p>
        </p:txBody>
      </p:sp>
      <p:sp>
        <p:nvSpPr>
          <p:cNvPr id="8" name="Title 1"/>
          <p:cNvSpPr txBox="1">
            <a:spLocks/>
          </p:cNvSpPr>
          <p:nvPr/>
        </p:nvSpPr>
        <p:spPr>
          <a:xfrm>
            <a:off x="412185" y="-114505"/>
            <a:ext cx="899018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70C0"/>
                </a:solidFill>
              </a:rPr>
              <a:t>Storyboards</a:t>
            </a:r>
          </a:p>
        </p:txBody>
      </p:sp>
      <p:grpSp>
        <p:nvGrpSpPr>
          <p:cNvPr id="10" name="Group 9"/>
          <p:cNvGrpSpPr>
            <a:grpSpLocks noGrp="1" noUngrp="1" noChangeAspect="1"/>
          </p:cNvGrpSpPr>
          <p:nvPr/>
        </p:nvGrpSpPr>
        <p:grpSpPr>
          <a:xfrm>
            <a:off x="5262321" y="1981835"/>
            <a:ext cx="6696557" cy="3048952"/>
            <a:chOff x="1131888" y="1919288"/>
            <a:chExt cx="9926637" cy="4519612"/>
          </a:xfrm>
        </p:grpSpPr>
        <p:pic>
          <p:nvPicPr>
            <p:cNvPr id="11" name="Picture 10" descr="f14-04-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1131888" y="1919288"/>
              <a:ext cx="9926637" cy="4138612"/>
            </a:xfrm>
            <a:prstGeom prst="rect">
              <a:avLst/>
            </a:prstGeom>
            <a:noFill/>
            <a:ln>
              <a:noFill/>
            </a:ln>
          </p:spPr>
        </p:pic>
        <p:sp>
          <p:nvSpPr>
            <p:cNvPr id="12" name="Rectangle 11"/>
            <p:cNvSpPr/>
            <p:nvPr/>
          </p:nvSpPr>
          <p:spPr>
            <a:xfrm>
              <a:off x="1131888" y="6096000"/>
              <a:ext cx="9926637" cy="342900"/>
            </a:xfrm>
            <a:prstGeom prst="rect">
              <a:avLst/>
            </a:prstGeom>
            <a:noFill/>
            <a:ln>
              <a:noFill/>
            </a:ln>
          </p:spPr>
          <p:txBody>
            <a:bodyPr anchor="ctr">
              <a:normAutofit fontScale="47500" lnSpcReduction="20000"/>
            </a:bodyPr>
            <a:lstStyle/>
            <a:p>
              <a:pPr algn="ctr"/>
              <a:r>
                <a:rPr lang="en-US" sz="2400" dirty="0" smtClean="0"/>
                <a:t>f14-04</a:t>
              </a:r>
              <a:endParaRPr lang="en-US" sz="2400" dirty="0"/>
            </a:p>
          </p:txBody>
        </p:sp>
      </p:grpSp>
    </p:spTree>
    <p:extLst>
      <p:ext uri="{BB962C8B-B14F-4D97-AF65-F5344CB8AC3E}">
        <p14:creationId xmlns:p14="http://schemas.microsoft.com/office/powerpoint/2010/main" val="196358296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5760" y="5183503"/>
            <a:ext cx="2621280" cy="1325563"/>
          </a:xfrm>
        </p:spPr>
        <p:txBody>
          <a:bodyPr>
            <a:normAutofit/>
          </a:bodyPr>
          <a:lstStyle/>
          <a:p>
            <a:r>
              <a:rPr lang="en-US" sz="2000" b="1" dirty="0" smtClean="0"/>
              <a:t>BI mockup example</a:t>
            </a:r>
            <a:endParaRPr lang="en-US" sz="2000" b="1" dirty="0"/>
          </a:p>
        </p:txBody>
      </p:sp>
      <p:grpSp>
        <p:nvGrpSpPr>
          <p:cNvPr id="5" name="Group 4"/>
          <p:cNvGrpSpPr>
            <a:grpSpLocks noGrp="1" noUngrp="1" noChangeAspect="1"/>
          </p:cNvGrpSpPr>
          <p:nvPr/>
        </p:nvGrpSpPr>
        <p:grpSpPr>
          <a:xfrm>
            <a:off x="5686106" y="1858328"/>
            <a:ext cx="6134737" cy="3810952"/>
            <a:chOff x="2457450" y="1919288"/>
            <a:chExt cx="7275513" cy="4519612"/>
          </a:xfrm>
        </p:grpSpPr>
        <p:pic>
          <p:nvPicPr>
            <p:cNvPr id="3" name="Picture 2" descr="f14-05-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2457450" y="1919288"/>
              <a:ext cx="7275513" cy="4138612"/>
            </a:xfrm>
            <a:prstGeom prst="rect">
              <a:avLst/>
            </a:prstGeom>
            <a:noFill/>
            <a:ln>
              <a:noFill/>
            </a:ln>
          </p:spPr>
        </p:pic>
        <p:sp>
          <p:nvSpPr>
            <p:cNvPr id="4" name="Rectangle 3"/>
            <p:cNvSpPr/>
            <p:nvPr/>
          </p:nvSpPr>
          <p:spPr>
            <a:xfrm>
              <a:off x="2457450" y="6096000"/>
              <a:ext cx="7275513" cy="342900"/>
            </a:xfrm>
            <a:prstGeom prst="rect">
              <a:avLst/>
            </a:prstGeom>
            <a:noFill/>
            <a:ln>
              <a:noFill/>
            </a:ln>
          </p:spPr>
          <p:txBody>
            <a:bodyPr anchor="ctr">
              <a:normAutofit fontScale="62500" lnSpcReduction="20000"/>
            </a:bodyPr>
            <a:lstStyle/>
            <a:p>
              <a:pPr algn="ctr"/>
              <a:r>
                <a:rPr lang="en-US" sz="2400" dirty="0" smtClean="0"/>
                <a:t>f14-05</a:t>
              </a:r>
              <a:endParaRPr lang="en-US" sz="2400" dirty="0"/>
            </a:p>
          </p:txBody>
        </p:sp>
      </p:grpSp>
      <p:sp>
        <p:nvSpPr>
          <p:cNvPr id="6" name="Slide Number Placeholder 5"/>
          <p:cNvSpPr>
            <a:spLocks noGrp="1"/>
          </p:cNvSpPr>
          <p:nvPr>
            <p:ph type="sldNum" sz="quarter" idx="12"/>
          </p:nvPr>
        </p:nvSpPr>
        <p:spPr/>
        <p:txBody>
          <a:bodyPr/>
          <a:lstStyle/>
          <a:p>
            <a:fld id="{DD40C559-0D42-4D76-92B1-8C19F3BDA397}" type="slidenum">
              <a:rPr lang="en-US" smtClean="0"/>
              <a:t>65</a:t>
            </a:fld>
            <a:endParaRPr lang="en-US"/>
          </a:p>
        </p:txBody>
      </p:sp>
      <p:sp>
        <p:nvSpPr>
          <p:cNvPr id="7" name="Content Placeholder 5">
            <a:extLst>
              <a:ext uri="{FF2B5EF4-FFF2-40B4-BE49-F238E27FC236}">
                <a16:creationId xmlns:a16="http://schemas.microsoft.com/office/drawing/2014/main" id="{D151B174-4662-5A4F-F2AC-9A2D2E754890}"/>
              </a:ext>
            </a:extLst>
          </p:cNvPr>
          <p:cNvSpPr txBox="1">
            <a:spLocks/>
          </p:cNvSpPr>
          <p:nvPr/>
        </p:nvSpPr>
        <p:spPr>
          <a:xfrm>
            <a:off x="412185" y="1054839"/>
            <a:ext cx="4860855" cy="5666635"/>
          </a:xfrm>
          <a:prstGeom prst="rect">
            <a:avLst/>
          </a:prstGeom>
          <a:solidFill>
            <a:schemeClr val="bg1">
              <a:lumMod val="85000"/>
            </a:schemeClr>
          </a:solid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rgbClr val="000000"/>
                </a:solidFill>
                <a:latin typeface="Times-Roman"/>
              </a:rPr>
              <a:t>Mock-ups are the medium- to high-fidelity representations of the BI application’s layout. </a:t>
            </a:r>
            <a:r>
              <a:rPr lang="en-GB" sz="1600" dirty="0" smtClean="0">
                <a:solidFill>
                  <a:srgbClr val="000000"/>
                </a:solidFill>
                <a:latin typeface="Times-Roman"/>
              </a:rPr>
              <a:t>Returning to </a:t>
            </a:r>
            <a:r>
              <a:rPr lang="en-GB" sz="1600" dirty="0">
                <a:solidFill>
                  <a:srgbClr val="000000"/>
                </a:solidFill>
                <a:latin typeface="Times-Roman"/>
              </a:rPr>
              <a:t>our analogy of the architectural drawings, the </a:t>
            </a:r>
            <a:r>
              <a:rPr lang="en-GB" sz="1600" dirty="0" err="1">
                <a:solidFill>
                  <a:srgbClr val="000000"/>
                </a:solidFill>
                <a:latin typeface="Times-Roman"/>
              </a:rPr>
              <a:t>mockup</a:t>
            </a:r>
            <a:r>
              <a:rPr lang="en-GB" sz="1600" dirty="0">
                <a:solidFill>
                  <a:srgbClr val="000000"/>
                </a:solidFill>
                <a:latin typeface="Times-Roman"/>
              </a:rPr>
              <a:t> is the three-dimensional CAD/CAM </a:t>
            </a:r>
            <a:r>
              <a:rPr lang="en-GB" sz="1600" dirty="0" smtClean="0">
                <a:solidFill>
                  <a:srgbClr val="000000"/>
                </a:solidFill>
                <a:latin typeface="Times-Roman"/>
              </a:rPr>
              <a:t>drawing of </a:t>
            </a:r>
            <a:r>
              <a:rPr lang="en-GB" sz="1600" dirty="0">
                <a:solidFill>
                  <a:srgbClr val="000000"/>
                </a:solidFill>
                <a:latin typeface="Times-Roman"/>
              </a:rPr>
              <a:t>the house. </a:t>
            </a:r>
            <a:endParaRPr lang="en-GB" sz="1600" dirty="0" smtClean="0">
              <a:solidFill>
                <a:srgbClr val="000000"/>
              </a:solidFill>
              <a:latin typeface="Times-Roman"/>
            </a:endParaRPr>
          </a:p>
          <a:p>
            <a:r>
              <a:rPr lang="en-GB" sz="1600" dirty="0" smtClean="0">
                <a:solidFill>
                  <a:srgbClr val="000000"/>
                </a:solidFill>
                <a:latin typeface="Times-Roman"/>
              </a:rPr>
              <a:t>The </a:t>
            </a:r>
            <a:r>
              <a:rPr lang="en-GB" sz="1600" dirty="0" err="1">
                <a:solidFill>
                  <a:srgbClr val="000000"/>
                </a:solidFill>
                <a:latin typeface="Times-Roman"/>
              </a:rPr>
              <a:t>mockup</a:t>
            </a:r>
            <a:r>
              <a:rPr lang="en-GB" sz="1600" dirty="0">
                <a:solidFill>
                  <a:srgbClr val="000000"/>
                </a:solidFill>
                <a:latin typeface="Times-Roman"/>
              </a:rPr>
              <a:t> is </a:t>
            </a:r>
            <a:r>
              <a:rPr lang="en-GB" sz="1600" u="sng" dirty="0">
                <a:solidFill>
                  <a:srgbClr val="000000"/>
                </a:solidFill>
                <a:latin typeface="Times-Roman"/>
              </a:rPr>
              <a:t>a static visualization </a:t>
            </a:r>
            <a:r>
              <a:rPr lang="en-GB" sz="1600" dirty="0">
                <a:solidFill>
                  <a:srgbClr val="000000"/>
                </a:solidFill>
                <a:latin typeface="Times-Roman"/>
              </a:rPr>
              <a:t>of what the BI application will look like to </a:t>
            </a:r>
            <a:r>
              <a:rPr lang="en-GB" sz="1600" dirty="0" smtClean="0">
                <a:solidFill>
                  <a:srgbClr val="000000"/>
                </a:solidFill>
                <a:latin typeface="Times-Roman"/>
              </a:rPr>
              <a:t>the business </a:t>
            </a:r>
            <a:r>
              <a:rPr lang="en-GB" sz="1600" dirty="0">
                <a:solidFill>
                  <a:srgbClr val="000000"/>
                </a:solidFill>
                <a:latin typeface="Times-Roman"/>
              </a:rPr>
              <a:t>person, including the </a:t>
            </a:r>
            <a:r>
              <a:rPr lang="en-GB" sz="1600" dirty="0" err="1">
                <a:solidFill>
                  <a:srgbClr val="000000"/>
                </a:solidFill>
                <a:latin typeface="Times-Roman"/>
              </a:rPr>
              <a:t>colors</a:t>
            </a:r>
            <a:r>
              <a:rPr lang="en-GB" sz="1600" dirty="0">
                <a:solidFill>
                  <a:srgbClr val="000000"/>
                </a:solidFill>
                <a:latin typeface="Times-Roman"/>
              </a:rPr>
              <a:t>, icons, buttons, text, and charts that will be used. </a:t>
            </a:r>
            <a:r>
              <a:rPr lang="en-GB" sz="1600" dirty="0">
                <a:solidFill>
                  <a:schemeClr val="accent1">
                    <a:lumMod val="75000"/>
                  </a:schemeClr>
                </a:solidFill>
                <a:latin typeface="Times-Roman"/>
              </a:rPr>
              <a:t>It is a </a:t>
            </a:r>
            <a:r>
              <a:rPr lang="en-GB" sz="1600" dirty="0" smtClean="0">
                <a:solidFill>
                  <a:schemeClr val="accent1">
                    <a:lumMod val="75000"/>
                  </a:schemeClr>
                </a:solidFill>
                <a:latin typeface="Times-Roman"/>
              </a:rPr>
              <a:t>static representation </a:t>
            </a:r>
            <a:r>
              <a:rPr lang="en-GB" sz="1600" dirty="0">
                <a:solidFill>
                  <a:schemeClr val="accent1">
                    <a:lumMod val="75000"/>
                  </a:schemeClr>
                </a:solidFill>
                <a:latin typeface="Times-Roman"/>
              </a:rPr>
              <a:t>so that business people cannot actually interact with it</a:t>
            </a:r>
            <a:r>
              <a:rPr lang="en-GB" sz="1600" dirty="0">
                <a:solidFill>
                  <a:srgbClr val="000000"/>
                </a:solidFill>
                <a:latin typeface="Times-Roman"/>
              </a:rPr>
              <a:t>, but will be able to see </a:t>
            </a:r>
            <a:r>
              <a:rPr lang="en-GB" sz="1600" dirty="0" smtClean="0">
                <a:solidFill>
                  <a:srgbClr val="000000"/>
                </a:solidFill>
                <a:latin typeface="Times-Roman"/>
              </a:rPr>
              <a:t>what they </a:t>
            </a:r>
            <a:r>
              <a:rPr lang="en-GB" sz="1600" dirty="0">
                <a:solidFill>
                  <a:srgbClr val="000000"/>
                </a:solidFill>
                <a:latin typeface="Times-Roman"/>
              </a:rPr>
              <a:t>will work with once it has been developed. </a:t>
            </a:r>
            <a:endParaRPr lang="en-GB" sz="1600" dirty="0" smtClean="0">
              <a:solidFill>
                <a:srgbClr val="000000"/>
              </a:solidFill>
              <a:latin typeface="Times-Roman"/>
            </a:endParaRPr>
          </a:p>
          <a:p>
            <a:r>
              <a:rPr lang="en-GB" sz="1600" dirty="0" smtClean="0">
                <a:solidFill>
                  <a:srgbClr val="0081AD"/>
                </a:solidFill>
                <a:latin typeface="Times-Roman"/>
              </a:rPr>
              <a:t>Figure </a:t>
            </a:r>
            <a:r>
              <a:rPr lang="en-GB" sz="1600" dirty="0">
                <a:solidFill>
                  <a:srgbClr val="0081AD"/>
                </a:solidFill>
                <a:latin typeface="Times-Roman"/>
              </a:rPr>
              <a:t>14.5 </a:t>
            </a:r>
            <a:r>
              <a:rPr lang="en-GB" sz="1600" dirty="0">
                <a:solidFill>
                  <a:srgbClr val="000000"/>
                </a:solidFill>
                <a:latin typeface="Times-Roman"/>
              </a:rPr>
              <a:t>depicts a </a:t>
            </a:r>
            <a:r>
              <a:rPr lang="en-GB" sz="1600" dirty="0" err="1">
                <a:solidFill>
                  <a:srgbClr val="000000"/>
                </a:solidFill>
                <a:latin typeface="Times-Roman"/>
              </a:rPr>
              <a:t>mockup</a:t>
            </a:r>
            <a:r>
              <a:rPr lang="en-GB" sz="1600" dirty="0">
                <a:solidFill>
                  <a:srgbClr val="000000"/>
                </a:solidFill>
                <a:latin typeface="Times-Roman"/>
              </a:rPr>
              <a:t> of the wireframe </a:t>
            </a:r>
            <a:r>
              <a:rPr lang="en-GB" sz="1600" dirty="0" smtClean="0">
                <a:solidFill>
                  <a:srgbClr val="000000"/>
                </a:solidFill>
                <a:latin typeface="Times-Roman"/>
              </a:rPr>
              <a:t>in </a:t>
            </a:r>
            <a:r>
              <a:rPr lang="en-GB" sz="1600" dirty="0" smtClean="0">
                <a:solidFill>
                  <a:srgbClr val="0081AD"/>
                </a:solidFill>
                <a:latin typeface="Times-Roman"/>
              </a:rPr>
              <a:t>Figure </a:t>
            </a:r>
            <a:r>
              <a:rPr lang="en-GB" sz="1600" dirty="0">
                <a:solidFill>
                  <a:srgbClr val="0081AD"/>
                </a:solidFill>
                <a:latin typeface="Times-Roman"/>
              </a:rPr>
              <a:t>14.3</a:t>
            </a:r>
            <a:r>
              <a:rPr lang="en-GB" sz="1600" dirty="0" smtClean="0">
                <a:solidFill>
                  <a:srgbClr val="000000"/>
                </a:solidFill>
                <a:latin typeface="Times-Roman"/>
              </a:rPr>
              <a:t>.</a:t>
            </a:r>
            <a:endParaRPr lang="en-GB" sz="1600" dirty="0">
              <a:solidFill>
                <a:srgbClr val="000000"/>
              </a:solidFill>
              <a:latin typeface="Times-Roman"/>
            </a:endParaRPr>
          </a:p>
          <a:p>
            <a:r>
              <a:rPr lang="en-GB" sz="1600" dirty="0" smtClean="0">
                <a:latin typeface="Times-Roman"/>
              </a:rPr>
              <a:t>This is </a:t>
            </a:r>
            <a:r>
              <a:rPr lang="en-GB" sz="1600" dirty="0">
                <a:latin typeface="Times-Roman"/>
              </a:rPr>
              <a:t>not a typical situation in most BI projects because the </a:t>
            </a:r>
            <a:r>
              <a:rPr lang="en-GB" sz="1600" u="sng" dirty="0">
                <a:latin typeface="Times-Roman"/>
              </a:rPr>
              <a:t>BI tools can create a prototype of the actual </a:t>
            </a:r>
            <a:r>
              <a:rPr lang="en-GB" sz="1600" u="sng" dirty="0" smtClean="0">
                <a:latin typeface="Times-Roman"/>
              </a:rPr>
              <a:t>BI application’s </a:t>
            </a:r>
            <a:r>
              <a:rPr lang="en-GB" sz="1600" u="sng" dirty="0">
                <a:latin typeface="Times-Roman"/>
              </a:rPr>
              <a:t>layout much more quickly than a </a:t>
            </a:r>
            <a:r>
              <a:rPr lang="en-GB" sz="1600" u="sng" dirty="0" err="1">
                <a:latin typeface="Times-Roman"/>
              </a:rPr>
              <a:t>mockup</a:t>
            </a:r>
            <a:r>
              <a:rPr lang="en-GB" sz="1600" u="sng" dirty="0">
                <a:latin typeface="Times-Roman"/>
              </a:rPr>
              <a:t> tool</a:t>
            </a:r>
            <a:r>
              <a:rPr lang="en-GB" sz="1600" dirty="0">
                <a:latin typeface="Times-Roman"/>
              </a:rPr>
              <a:t>. In addition, the BI prototype can then </a:t>
            </a:r>
            <a:r>
              <a:rPr lang="en-GB" sz="1600" dirty="0" smtClean="0">
                <a:latin typeface="Times-Roman"/>
              </a:rPr>
              <a:t>be used </a:t>
            </a:r>
            <a:r>
              <a:rPr lang="en-GB" sz="1600" dirty="0">
                <a:latin typeface="Times-Roman"/>
              </a:rPr>
              <a:t>to template. </a:t>
            </a:r>
            <a:r>
              <a:rPr lang="en-GB" sz="1600" dirty="0">
                <a:solidFill>
                  <a:srgbClr val="C00000"/>
                </a:solidFill>
                <a:latin typeface="Times-Roman"/>
              </a:rPr>
              <a:t>For these reasons, </a:t>
            </a:r>
            <a:r>
              <a:rPr lang="en-GB" sz="1600" dirty="0" err="1">
                <a:solidFill>
                  <a:srgbClr val="C00000"/>
                </a:solidFill>
                <a:latin typeface="Times-Roman"/>
              </a:rPr>
              <a:t>mockups</a:t>
            </a:r>
            <a:r>
              <a:rPr lang="en-GB" sz="1600" dirty="0">
                <a:solidFill>
                  <a:srgbClr val="C00000"/>
                </a:solidFill>
                <a:latin typeface="Times-Roman"/>
              </a:rPr>
              <a:t> are typically not used unless the BI tool creates </a:t>
            </a:r>
            <a:r>
              <a:rPr lang="en-GB" sz="1600" dirty="0" smtClean="0">
                <a:solidFill>
                  <a:srgbClr val="C00000"/>
                </a:solidFill>
                <a:latin typeface="Times-Roman"/>
              </a:rPr>
              <a:t>them along </a:t>
            </a:r>
            <a:r>
              <a:rPr lang="en-GB" sz="1600" dirty="0">
                <a:solidFill>
                  <a:srgbClr val="C00000"/>
                </a:solidFill>
                <a:latin typeface="Times-Roman"/>
              </a:rPr>
              <a:t>with the prototype</a:t>
            </a:r>
            <a:r>
              <a:rPr lang="en-GB" sz="1600" dirty="0">
                <a:latin typeface="Times-Roman"/>
              </a:rPr>
              <a:t>.</a:t>
            </a:r>
            <a:endParaRPr lang="en-GB" sz="1500" dirty="0"/>
          </a:p>
        </p:txBody>
      </p:sp>
      <p:sp>
        <p:nvSpPr>
          <p:cNvPr id="8" name="Title 1"/>
          <p:cNvSpPr txBox="1">
            <a:spLocks/>
          </p:cNvSpPr>
          <p:nvPr/>
        </p:nvSpPr>
        <p:spPr>
          <a:xfrm>
            <a:off x="412185" y="-114505"/>
            <a:ext cx="899018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0070C0"/>
                </a:solidFill>
              </a:rPr>
              <a:t>Mock-ups</a:t>
            </a:r>
            <a:endParaRPr lang="en-US" b="1" dirty="0">
              <a:solidFill>
                <a:srgbClr val="0070C0"/>
              </a:solidFill>
            </a:endParaRPr>
          </a:p>
        </p:txBody>
      </p:sp>
    </p:spTree>
    <p:extLst>
      <p:ext uri="{BB962C8B-B14F-4D97-AF65-F5344CB8AC3E}">
        <p14:creationId xmlns:p14="http://schemas.microsoft.com/office/powerpoint/2010/main" val="379314827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BI </a:t>
            </a:r>
            <a:r>
              <a:rPr lang="en-US" b="1" dirty="0" smtClean="0"/>
              <a:t>Development</a:t>
            </a:r>
            <a:endParaRPr lang="en-US" b="1" dirty="0"/>
          </a:p>
        </p:txBody>
      </p:sp>
      <p:sp>
        <p:nvSpPr>
          <p:cNvPr id="7" name="Content Placeholder 5">
            <a:extLst>
              <a:ext uri="{FF2B5EF4-FFF2-40B4-BE49-F238E27FC236}">
                <a16:creationId xmlns:a16="http://schemas.microsoft.com/office/drawing/2014/main" id="{D151B174-4662-5A4F-F2AC-9A2D2E754890}"/>
              </a:ext>
            </a:extLst>
          </p:cNvPr>
          <p:cNvSpPr>
            <a:spLocks noGrp="1"/>
          </p:cNvSpPr>
          <p:nvPr>
            <p:ph idx="1"/>
          </p:nvPr>
        </p:nvSpPr>
        <p:spPr>
          <a:xfrm>
            <a:off x="838200" y="1825625"/>
            <a:ext cx="10515600" cy="4351338"/>
          </a:xfrm>
        </p:spPr>
        <p:txBody>
          <a:bodyPr>
            <a:normAutofit/>
          </a:bodyPr>
          <a:lstStyle/>
          <a:p>
            <a:r>
              <a:rPr lang="en-GB" sz="1800" dirty="0">
                <a:latin typeface="Times-Roman"/>
              </a:rPr>
              <a:t>From a development perspective, the BI team needs to build the BI applications </a:t>
            </a:r>
            <a:r>
              <a:rPr lang="en-GB" sz="1800" dirty="0">
                <a:solidFill>
                  <a:schemeClr val="accent1">
                    <a:lumMod val="75000"/>
                  </a:schemeClr>
                </a:solidFill>
                <a:latin typeface="Times-Roman"/>
              </a:rPr>
              <a:t>incrementally and iteratively by using prototyping</a:t>
            </a:r>
            <a:r>
              <a:rPr lang="en-GB" sz="1800" dirty="0">
                <a:latin typeface="Times-Roman"/>
              </a:rPr>
              <a:t>.</a:t>
            </a:r>
          </a:p>
          <a:p>
            <a:r>
              <a:rPr lang="en-GB" sz="1800" u="sng" dirty="0">
                <a:latin typeface="Times-Roman"/>
              </a:rPr>
              <a:t>Business people are always getting surprised when BI applications are implemented</a:t>
            </a:r>
            <a:r>
              <a:rPr lang="en-GB" sz="1800" dirty="0">
                <a:latin typeface="Times-Roman"/>
              </a:rPr>
              <a:t>. They will say that the application doesn’t do what they asked for, is providing results different than expected or they need to add something they forgot to ask for.</a:t>
            </a:r>
          </a:p>
          <a:p>
            <a:r>
              <a:rPr lang="en-GB" sz="1800" dirty="0">
                <a:latin typeface="Times-Roman"/>
              </a:rPr>
              <a:t>This scenario plays out time and time again. It is exacerbated when teams use a waterfall project methodology in which business people are engaged to gather requirements in the early stages of a project. Then, weeks or months later, when business people are reengaged to test the completed BI application, they notice different things</a:t>
            </a:r>
            <a:r>
              <a:rPr lang="en-GB" sz="1800" dirty="0" smtClean="0">
                <a:latin typeface="Times-Roman"/>
              </a:rPr>
              <a:t>.</a:t>
            </a:r>
          </a:p>
          <a:p>
            <a:r>
              <a:rPr lang="en-GB" sz="1800" dirty="0">
                <a:latin typeface="Times-Roman"/>
              </a:rPr>
              <a:t>Although it’s still a </a:t>
            </a:r>
            <a:r>
              <a:rPr lang="en-GB" sz="1800" dirty="0" smtClean="0">
                <a:latin typeface="Times-Roman"/>
              </a:rPr>
              <a:t>good idea </a:t>
            </a:r>
            <a:r>
              <a:rPr lang="en-GB" sz="1800" dirty="0">
                <a:latin typeface="Times-Roman"/>
              </a:rPr>
              <a:t>to do the requirements early in the project to define scope, ensure that the overall framework </a:t>
            </a:r>
            <a:r>
              <a:rPr lang="en-GB" sz="1800" dirty="0" smtClean="0">
                <a:latin typeface="Times-Roman"/>
              </a:rPr>
              <a:t>is built</a:t>
            </a:r>
            <a:r>
              <a:rPr lang="en-GB" sz="1800" dirty="0">
                <a:latin typeface="Times-Roman"/>
              </a:rPr>
              <a:t>, and to get the data in place for BI application development</a:t>
            </a:r>
            <a:r>
              <a:rPr lang="en-GB" sz="1800" dirty="0">
                <a:solidFill>
                  <a:schemeClr val="accent1">
                    <a:lumMod val="75000"/>
                  </a:schemeClr>
                </a:solidFill>
                <a:latin typeface="Times-Roman"/>
              </a:rPr>
              <a:t>, switch to prototyping mode when </a:t>
            </a:r>
            <a:r>
              <a:rPr lang="en-GB" sz="1800" dirty="0" smtClean="0">
                <a:solidFill>
                  <a:schemeClr val="accent1">
                    <a:lumMod val="75000"/>
                  </a:schemeClr>
                </a:solidFill>
                <a:latin typeface="Times-Roman"/>
              </a:rPr>
              <a:t>you get </a:t>
            </a:r>
            <a:r>
              <a:rPr lang="en-GB" sz="1800" dirty="0">
                <a:solidFill>
                  <a:schemeClr val="accent1">
                    <a:lumMod val="75000"/>
                  </a:schemeClr>
                </a:solidFill>
                <a:latin typeface="Times-Roman"/>
              </a:rPr>
              <a:t>to the BI application development phase</a:t>
            </a:r>
            <a:r>
              <a:rPr lang="en-GB" sz="1800" dirty="0" smtClean="0">
                <a:latin typeface="Times-Roman"/>
              </a:rPr>
              <a:t>. This gets people actively involved in a feedback loop and avoids the implementation surprises that plague so many BI projects.</a:t>
            </a:r>
            <a:endParaRPr lang="en-US" sz="1800" dirty="0" smtClean="0">
              <a:latin typeface="Times-Roman"/>
            </a:endParaRPr>
          </a:p>
        </p:txBody>
      </p:sp>
      <p:sp>
        <p:nvSpPr>
          <p:cNvPr id="3" name="Slide Number Placeholder 2"/>
          <p:cNvSpPr>
            <a:spLocks noGrp="1"/>
          </p:cNvSpPr>
          <p:nvPr>
            <p:ph type="sldNum" sz="quarter" idx="12"/>
          </p:nvPr>
        </p:nvSpPr>
        <p:spPr/>
        <p:txBody>
          <a:bodyPr/>
          <a:lstStyle/>
          <a:p>
            <a:fld id="{DD40C559-0D42-4D76-92B1-8C19F3BDA397}" type="slidenum">
              <a:rPr lang="en-US" smtClean="0"/>
              <a:t>66</a:t>
            </a:fld>
            <a:endParaRPr lang="en-US"/>
          </a:p>
        </p:txBody>
      </p:sp>
    </p:spTree>
    <p:extLst>
      <p:ext uri="{BB962C8B-B14F-4D97-AF65-F5344CB8AC3E}">
        <p14:creationId xmlns:p14="http://schemas.microsoft.com/office/powerpoint/2010/main" val="301824833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BI Development</a:t>
            </a:r>
            <a:r>
              <a:rPr lang="en-US" b="1" dirty="0" smtClean="0"/>
              <a:t/>
            </a:r>
            <a:br>
              <a:rPr lang="en-US" b="1" dirty="0" smtClean="0"/>
            </a:br>
            <a:r>
              <a:rPr lang="en-US" sz="3200" b="1" dirty="0">
                <a:solidFill>
                  <a:schemeClr val="accent2">
                    <a:lumMod val="75000"/>
                  </a:schemeClr>
                </a:solidFill>
              </a:rPr>
              <a:t>Prototyping Lifecycle</a:t>
            </a:r>
            <a:endParaRPr lang="en-US" b="1" dirty="0">
              <a:solidFill>
                <a:schemeClr val="accent2">
                  <a:lumMod val="75000"/>
                </a:schemeClr>
              </a:solidFill>
            </a:endParaRPr>
          </a:p>
        </p:txBody>
      </p:sp>
      <p:sp>
        <p:nvSpPr>
          <p:cNvPr id="7" name="Content Placeholder 5">
            <a:extLst>
              <a:ext uri="{FF2B5EF4-FFF2-40B4-BE49-F238E27FC236}">
                <a16:creationId xmlns:a16="http://schemas.microsoft.com/office/drawing/2014/main" id="{D151B174-4662-5A4F-F2AC-9A2D2E754890}"/>
              </a:ext>
            </a:extLst>
          </p:cNvPr>
          <p:cNvSpPr>
            <a:spLocks noGrp="1"/>
          </p:cNvSpPr>
          <p:nvPr>
            <p:ph idx="1"/>
          </p:nvPr>
        </p:nvSpPr>
        <p:spPr>
          <a:xfrm>
            <a:off x="838200" y="1882775"/>
            <a:ext cx="10515600" cy="4351338"/>
          </a:xfrm>
        </p:spPr>
        <p:txBody>
          <a:bodyPr>
            <a:normAutofit/>
          </a:bodyPr>
          <a:lstStyle/>
          <a:p>
            <a:r>
              <a:rPr lang="en-GB" sz="2000" b="1" dirty="0">
                <a:solidFill>
                  <a:schemeClr val="accent1">
                    <a:lumMod val="75000"/>
                  </a:schemeClr>
                </a:solidFill>
              </a:rPr>
              <a:t>Software prototyping </a:t>
            </a:r>
            <a:r>
              <a:rPr lang="en-GB" sz="2000" dirty="0">
                <a:solidFill>
                  <a:schemeClr val="accent1">
                    <a:lumMod val="75000"/>
                  </a:schemeClr>
                </a:solidFill>
              </a:rPr>
              <a:t>is a technique to build specific portions of an application to investigate </a:t>
            </a:r>
            <a:r>
              <a:rPr lang="en-GB" sz="2000" dirty="0" smtClean="0">
                <a:solidFill>
                  <a:schemeClr val="accent1">
                    <a:lumMod val="75000"/>
                  </a:schemeClr>
                </a:solidFill>
              </a:rPr>
              <a:t>certain aspects </a:t>
            </a:r>
            <a:r>
              <a:rPr lang="en-GB" sz="2000" dirty="0">
                <a:solidFill>
                  <a:schemeClr val="accent1">
                    <a:lumMod val="75000"/>
                  </a:schemeClr>
                </a:solidFill>
              </a:rPr>
              <a:t>such as functionality, feasibility, efficiency, performance, or how well it meets </a:t>
            </a:r>
            <a:r>
              <a:rPr lang="en-GB" sz="2000" dirty="0" smtClean="0">
                <a:solidFill>
                  <a:schemeClr val="accent1">
                    <a:lumMod val="75000"/>
                  </a:schemeClr>
                </a:solidFill>
              </a:rPr>
              <a:t>requirements</a:t>
            </a:r>
            <a:r>
              <a:rPr lang="en-GB" sz="2000" dirty="0" smtClean="0"/>
              <a:t>.</a:t>
            </a:r>
          </a:p>
          <a:p>
            <a:r>
              <a:rPr lang="en-GB" sz="2000" dirty="0" smtClean="0"/>
              <a:t>There </a:t>
            </a:r>
            <a:r>
              <a:rPr lang="en-GB" sz="2000" dirty="0"/>
              <a:t>are two primary objectives for BI </a:t>
            </a:r>
            <a:r>
              <a:rPr lang="en-GB" sz="2000" dirty="0" smtClean="0"/>
              <a:t>prototypes:</a:t>
            </a:r>
          </a:p>
          <a:p>
            <a:pPr marL="533400" indent="-350838">
              <a:buFontTx/>
              <a:buChar char="₋"/>
            </a:pPr>
            <a:r>
              <a:rPr lang="en-GB" sz="2000" dirty="0" smtClean="0"/>
              <a:t>Obtain </a:t>
            </a:r>
            <a:r>
              <a:rPr lang="en-GB" sz="2000" dirty="0"/>
              <a:t>feedback from its intended </a:t>
            </a:r>
            <a:r>
              <a:rPr lang="en-GB" sz="2000" dirty="0" smtClean="0"/>
              <a:t>users.</a:t>
            </a:r>
          </a:p>
          <a:p>
            <a:pPr marL="533400" indent="-350838">
              <a:buFontTx/>
              <a:buChar char="₋"/>
            </a:pPr>
            <a:r>
              <a:rPr lang="en-GB" sz="2000" dirty="0" smtClean="0"/>
              <a:t>Enable </a:t>
            </a:r>
            <a:r>
              <a:rPr lang="en-GB" sz="2000" dirty="0"/>
              <a:t>developers to build BI applications in an incremental manner.</a:t>
            </a:r>
            <a:endParaRPr lang="en-GB" sz="2000" dirty="0" smtClean="0">
              <a:solidFill>
                <a:schemeClr val="accent2">
                  <a:lumMod val="75000"/>
                </a:schemeClr>
              </a:solidFill>
              <a:cs typeface="Arial" panose="020B0604020202020204" pitchFamily="34" charset="0"/>
            </a:endParaRPr>
          </a:p>
          <a:p>
            <a:pPr marL="342900" indent="-342900">
              <a:lnSpc>
                <a:spcPct val="150000"/>
              </a:lnSpc>
              <a:buFont typeface="Symbol" pitchFamily="2" charset="2"/>
              <a:buChar char=""/>
            </a:pPr>
            <a:endParaRPr lang="en-US" sz="1800" dirty="0">
              <a:latin typeface="Calibri" panose="020F0502020204030204" pitchFamily="34" charset="0"/>
              <a:cs typeface="Arial" panose="020B0604020202020204" pitchFamily="34" charset="0"/>
            </a:endParaRPr>
          </a:p>
          <a:p>
            <a:pPr marL="0" indent="0">
              <a:buNone/>
            </a:pPr>
            <a:endParaRPr lang="en-US" dirty="0"/>
          </a:p>
        </p:txBody>
      </p:sp>
      <p:sp>
        <p:nvSpPr>
          <p:cNvPr id="3" name="Slide Number Placeholder 2"/>
          <p:cNvSpPr>
            <a:spLocks noGrp="1"/>
          </p:cNvSpPr>
          <p:nvPr>
            <p:ph type="sldNum" sz="quarter" idx="12"/>
          </p:nvPr>
        </p:nvSpPr>
        <p:spPr/>
        <p:txBody>
          <a:bodyPr/>
          <a:lstStyle/>
          <a:p>
            <a:fld id="{DD40C559-0D42-4D76-92B1-8C19F3BDA397}" type="slidenum">
              <a:rPr lang="en-US" smtClean="0"/>
              <a:t>67</a:t>
            </a:fld>
            <a:endParaRPr lang="en-US"/>
          </a:p>
        </p:txBody>
      </p:sp>
    </p:spTree>
    <p:extLst>
      <p:ext uri="{BB962C8B-B14F-4D97-AF65-F5344CB8AC3E}">
        <p14:creationId xmlns:p14="http://schemas.microsoft.com/office/powerpoint/2010/main" val="293234505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BI Development</a:t>
            </a:r>
            <a:r>
              <a:rPr lang="en-US" b="1" dirty="0" smtClean="0"/>
              <a:t/>
            </a:r>
            <a:br>
              <a:rPr lang="en-US" b="1" dirty="0" smtClean="0"/>
            </a:br>
            <a:r>
              <a:rPr lang="en-US" sz="3200" b="1" dirty="0">
                <a:solidFill>
                  <a:schemeClr val="accent2">
                    <a:lumMod val="75000"/>
                  </a:schemeClr>
                </a:solidFill>
              </a:rPr>
              <a:t>Prototyping </a:t>
            </a:r>
            <a:r>
              <a:rPr lang="en-US" sz="3200" b="1" dirty="0" smtClean="0">
                <a:solidFill>
                  <a:schemeClr val="accent2">
                    <a:lumMod val="75000"/>
                  </a:schemeClr>
                </a:solidFill>
              </a:rPr>
              <a:t>Lifecycle (Cont.)</a:t>
            </a:r>
            <a:endParaRPr lang="en-US" b="1" dirty="0">
              <a:solidFill>
                <a:schemeClr val="accent2">
                  <a:lumMod val="75000"/>
                </a:schemeClr>
              </a:solidFill>
            </a:endParaRPr>
          </a:p>
        </p:txBody>
      </p:sp>
      <p:sp>
        <p:nvSpPr>
          <p:cNvPr id="7" name="Content Placeholder 5">
            <a:extLst>
              <a:ext uri="{FF2B5EF4-FFF2-40B4-BE49-F238E27FC236}">
                <a16:creationId xmlns:a16="http://schemas.microsoft.com/office/drawing/2014/main" id="{D151B174-4662-5A4F-F2AC-9A2D2E754890}"/>
              </a:ext>
            </a:extLst>
          </p:cNvPr>
          <p:cNvSpPr>
            <a:spLocks noGrp="1"/>
          </p:cNvSpPr>
          <p:nvPr>
            <p:ph idx="1"/>
          </p:nvPr>
        </p:nvSpPr>
        <p:spPr>
          <a:xfrm>
            <a:off x="838200" y="1882775"/>
            <a:ext cx="10515600" cy="4351338"/>
          </a:xfrm>
        </p:spPr>
        <p:txBody>
          <a:bodyPr>
            <a:normAutofit/>
          </a:bodyPr>
          <a:lstStyle/>
          <a:p>
            <a:pPr marL="0" indent="0">
              <a:buNone/>
            </a:pPr>
            <a:r>
              <a:rPr lang="en-GB" sz="1900" dirty="0"/>
              <a:t>There are</a:t>
            </a:r>
            <a:r>
              <a:rPr lang="en-GB" sz="1900" b="1" dirty="0">
                <a:solidFill>
                  <a:srgbClr val="0070C0"/>
                </a:solidFill>
              </a:rPr>
              <a:t> several critical success factors </a:t>
            </a:r>
            <a:r>
              <a:rPr lang="en-GB" sz="1900" dirty="0"/>
              <a:t>in the BI prototyping </a:t>
            </a:r>
            <a:r>
              <a:rPr lang="en-GB" sz="1900" dirty="0" smtClean="0"/>
              <a:t>efforts:</a:t>
            </a:r>
          </a:p>
          <a:p>
            <a:r>
              <a:rPr lang="en-GB" sz="1900" b="1" dirty="0" smtClean="0"/>
              <a:t>Dedicate </a:t>
            </a:r>
            <a:r>
              <a:rPr lang="en-GB" sz="1900" b="1" dirty="0"/>
              <a:t>time and effort</a:t>
            </a:r>
            <a:r>
              <a:rPr lang="en-GB" sz="1900" dirty="0"/>
              <a:t>. Business people who will be using the BI applications in their </a:t>
            </a:r>
            <a:r>
              <a:rPr lang="en-GB" sz="1900" dirty="0" smtClean="0"/>
              <a:t>jobs need </a:t>
            </a:r>
            <a:r>
              <a:rPr lang="en-GB" sz="1900" dirty="0"/>
              <a:t>to be actively involved in working with the BI prototypes and providing feedback to the </a:t>
            </a:r>
            <a:r>
              <a:rPr lang="en-GB" sz="1900" dirty="0" smtClean="0"/>
              <a:t>BI developers</a:t>
            </a:r>
            <a:r>
              <a:rPr lang="en-GB" sz="1900" dirty="0"/>
              <a:t>. Business management needs to make a commitment that these people will </a:t>
            </a:r>
            <a:r>
              <a:rPr lang="en-GB" sz="1900" dirty="0" smtClean="0"/>
              <a:t>have dedicated </a:t>
            </a:r>
            <a:r>
              <a:rPr lang="en-GB" sz="1900" dirty="0"/>
              <a:t>time assigned to these prototyping tasks. The BI team should create a schedule </a:t>
            </a:r>
            <a:r>
              <a:rPr lang="en-GB" sz="1900" dirty="0" smtClean="0"/>
              <a:t>with times </a:t>
            </a:r>
            <a:r>
              <a:rPr lang="en-GB" sz="1900" dirty="0"/>
              <a:t>and tasks for these business people to participate in </a:t>
            </a:r>
            <a:r>
              <a:rPr lang="en-GB" sz="1900" dirty="0" smtClean="0"/>
              <a:t>prototyping.</a:t>
            </a:r>
          </a:p>
          <a:p>
            <a:r>
              <a:rPr lang="en-GB" sz="1900" b="1" dirty="0" smtClean="0"/>
              <a:t>Work </a:t>
            </a:r>
            <a:r>
              <a:rPr lang="en-GB" sz="1900" b="1" dirty="0"/>
              <a:t>incrementally</a:t>
            </a:r>
            <a:r>
              <a:rPr lang="en-GB" sz="1900" dirty="0"/>
              <a:t>. Although there are software prototypes that are either throwaway or </a:t>
            </a:r>
            <a:r>
              <a:rPr lang="en-GB" sz="1900" dirty="0" smtClean="0"/>
              <a:t>only work </a:t>
            </a:r>
            <a:r>
              <a:rPr lang="en-GB" sz="1900" dirty="0"/>
              <a:t>on part of an application, you’re better off using a BI prototype that incrementally builds </a:t>
            </a:r>
            <a:r>
              <a:rPr lang="en-GB" sz="1900" dirty="0" smtClean="0"/>
              <a:t>the entire </a:t>
            </a:r>
            <a:r>
              <a:rPr lang="en-GB" sz="1900" dirty="0"/>
              <a:t>BI application. This type of prototyping may be referred to as incremental, evolutionary, </a:t>
            </a:r>
            <a:r>
              <a:rPr lang="en-GB" sz="1900" dirty="0" smtClean="0"/>
              <a:t>or extreme.</a:t>
            </a:r>
          </a:p>
          <a:p>
            <a:r>
              <a:rPr lang="en-GB" sz="1900" b="1" dirty="0" smtClean="0"/>
              <a:t>Time-box </a:t>
            </a:r>
            <a:r>
              <a:rPr lang="en-GB" sz="1900" b="1" dirty="0"/>
              <a:t>it</a:t>
            </a:r>
            <a:r>
              <a:rPr lang="en-GB" sz="1900" dirty="0"/>
              <a:t>. The prototypes are rapid and time-boxed. This approach keeps both the </a:t>
            </a:r>
            <a:r>
              <a:rPr lang="en-GB" sz="1900" dirty="0" smtClean="0"/>
              <a:t>developers  and </a:t>
            </a:r>
            <a:r>
              <a:rPr lang="en-GB" sz="1900" dirty="0"/>
              <a:t>business people focused and better able to manage their time (the business people will </a:t>
            </a:r>
            <a:r>
              <a:rPr lang="en-GB" sz="1900" dirty="0" smtClean="0"/>
              <a:t>have their </a:t>
            </a:r>
            <a:r>
              <a:rPr lang="en-GB" sz="1900" dirty="0"/>
              <a:t>“regular” jobs to complete besides the prototypes). Building the BI application in </a:t>
            </a:r>
            <a:r>
              <a:rPr lang="en-GB" sz="1900" dirty="0" smtClean="0"/>
              <a:t>small and </a:t>
            </a:r>
            <a:r>
              <a:rPr lang="en-GB" sz="1900" dirty="0"/>
              <a:t>discrete increments enables a more thorough examination and validation when the </a:t>
            </a:r>
            <a:r>
              <a:rPr lang="en-GB" sz="1900" dirty="0" smtClean="0"/>
              <a:t>prototyping is </a:t>
            </a:r>
            <a:r>
              <a:rPr lang="en-GB" sz="1900" dirty="0"/>
              <a:t>completed. Using this approach, you can develop and test incremental </a:t>
            </a:r>
            <a:r>
              <a:rPr lang="en-GB" sz="1900" dirty="0" smtClean="0"/>
              <a:t>prototypes within </a:t>
            </a:r>
            <a:r>
              <a:rPr lang="en-GB" sz="1900" dirty="0"/>
              <a:t>hours.</a:t>
            </a:r>
            <a:r>
              <a:rPr lang="en-GB" sz="1900" dirty="0" smtClean="0"/>
              <a:t>.</a:t>
            </a:r>
            <a:endParaRPr lang="en-GB" sz="1900" dirty="0" smtClean="0">
              <a:solidFill>
                <a:schemeClr val="accent2">
                  <a:lumMod val="75000"/>
                </a:schemeClr>
              </a:solidFill>
              <a:cs typeface="Arial" panose="020B0604020202020204" pitchFamily="34" charset="0"/>
            </a:endParaRPr>
          </a:p>
          <a:p>
            <a:pPr marL="342900" indent="-342900">
              <a:lnSpc>
                <a:spcPct val="150000"/>
              </a:lnSpc>
              <a:buFont typeface="Symbol" pitchFamily="2" charset="2"/>
              <a:buChar char=""/>
            </a:pPr>
            <a:endParaRPr lang="en-US" sz="1800" dirty="0">
              <a:latin typeface="Calibri" panose="020F0502020204030204" pitchFamily="34" charset="0"/>
              <a:cs typeface="Arial" panose="020B0604020202020204" pitchFamily="34" charset="0"/>
            </a:endParaRPr>
          </a:p>
          <a:p>
            <a:pPr marL="0" indent="0">
              <a:buNone/>
            </a:pPr>
            <a:endParaRPr lang="en-US" dirty="0"/>
          </a:p>
        </p:txBody>
      </p:sp>
      <p:sp>
        <p:nvSpPr>
          <p:cNvPr id="3" name="Slide Number Placeholder 2"/>
          <p:cNvSpPr>
            <a:spLocks noGrp="1"/>
          </p:cNvSpPr>
          <p:nvPr>
            <p:ph type="sldNum" sz="quarter" idx="12"/>
          </p:nvPr>
        </p:nvSpPr>
        <p:spPr/>
        <p:txBody>
          <a:bodyPr/>
          <a:lstStyle/>
          <a:p>
            <a:fld id="{DD40C559-0D42-4D76-92B1-8C19F3BDA397}" type="slidenum">
              <a:rPr lang="en-US" smtClean="0"/>
              <a:t>68</a:t>
            </a:fld>
            <a:endParaRPr lang="en-US"/>
          </a:p>
        </p:txBody>
      </p:sp>
    </p:spTree>
    <p:extLst>
      <p:ext uri="{BB962C8B-B14F-4D97-AF65-F5344CB8AC3E}">
        <p14:creationId xmlns:p14="http://schemas.microsoft.com/office/powerpoint/2010/main" val="89063237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BI Development</a:t>
            </a:r>
            <a:r>
              <a:rPr lang="en-US" b="1" dirty="0" smtClean="0"/>
              <a:t/>
            </a:r>
            <a:br>
              <a:rPr lang="en-US" b="1" dirty="0" smtClean="0"/>
            </a:br>
            <a:r>
              <a:rPr lang="en-US" sz="3200" b="1" dirty="0">
                <a:solidFill>
                  <a:schemeClr val="accent2">
                    <a:lumMod val="75000"/>
                  </a:schemeClr>
                </a:solidFill>
              </a:rPr>
              <a:t>Prototyping </a:t>
            </a:r>
            <a:r>
              <a:rPr lang="en-US" sz="3200" b="1" dirty="0" smtClean="0">
                <a:solidFill>
                  <a:schemeClr val="accent2">
                    <a:lumMod val="75000"/>
                  </a:schemeClr>
                </a:solidFill>
              </a:rPr>
              <a:t>Lifecycle (Cont.)</a:t>
            </a:r>
            <a:endParaRPr lang="en-US" b="1" dirty="0">
              <a:solidFill>
                <a:schemeClr val="accent2">
                  <a:lumMod val="75000"/>
                </a:schemeClr>
              </a:solidFill>
            </a:endParaRPr>
          </a:p>
        </p:txBody>
      </p:sp>
      <p:sp>
        <p:nvSpPr>
          <p:cNvPr id="7" name="Content Placeholder 5">
            <a:extLst>
              <a:ext uri="{FF2B5EF4-FFF2-40B4-BE49-F238E27FC236}">
                <a16:creationId xmlns:a16="http://schemas.microsoft.com/office/drawing/2014/main" id="{D151B174-4662-5A4F-F2AC-9A2D2E754890}"/>
              </a:ext>
            </a:extLst>
          </p:cNvPr>
          <p:cNvSpPr>
            <a:spLocks noGrp="1"/>
          </p:cNvSpPr>
          <p:nvPr>
            <p:ph idx="1"/>
          </p:nvPr>
        </p:nvSpPr>
        <p:spPr>
          <a:xfrm>
            <a:off x="838200" y="1882775"/>
            <a:ext cx="10515600" cy="4351338"/>
          </a:xfrm>
        </p:spPr>
        <p:txBody>
          <a:bodyPr>
            <a:normAutofit/>
          </a:bodyPr>
          <a:lstStyle/>
          <a:p>
            <a:pPr marL="0" indent="0">
              <a:buNone/>
            </a:pPr>
            <a:r>
              <a:rPr lang="en-GB" sz="1800" dirty="0">
                <a:solidFill>
                  <a:srgbClr val="000000"/>
                </a:solidFill>
              </a:rPr>
              <a:t>The </a:t>
            </a:r>
            <a:r>
              <a:rPr lang="en-GB" sz="1800" b="1" dirty="0">
                <a:solidFill>
                  <a:srgbClr val="0070C0"/>
                </a:solidFill>
              </a:rPr>
              <a:t>BI prototyping lifecycle </a:t>
            </a:r>
            <a:r>
              <a:rPr lang="en-GB" sz="1800" dirty="0">
                <a:solidFill>
                  <a:srgbClr val="000000"/>
                </a:solidFill>
              </a:rPr>
              <a:t>as depicted in </a:t>
            </a:r>
            <a:r>
              <a:rPr lang="en-GB" sz="1800" dirty="0">
                <a:solidFill>
                  <a:srgbClr val="0081AD"/>
                </a:solidFill>
              </a:rPr>
              <a:t>Figure 14.6 </a:t>
            </a:r>
            <a:r>
              <a:rPr lang="en-GB" sz="1800" dirty="0">
                <a:solidFill>
                  <a:srgbClr val="000000"/>
                </a:solidFill>
              </a:rPr>
              <a:t>consists of the following tasks and </a:t>
            </a:r>
            <a:r>
              <a:rPr lang="en-GB" sz="1800" dirty="0" smtClean="0">
                <a:solidFill>
                  <a:srgbClr val="000000"/>
                </a:solidFill>
              </a:rPr>
              <a:t>feedback loops:</a:t>
            </a:r>
          </a:p>
          <a:p>
            <a:r>
              <a:rPr lang="en-GB" sz="1800" b="1" dirty="0" smtClean="0">
                <a:solidFill>
                  <a:srgbClr val="000000"/>
                </a:solidFill>
              </a:rPr>
              <a:t>Define </a:t>
            </a:r>
            <a:r>
              <a:rPr lang="en-GB" sz="1800" b="1" dirty="0">
                <a:solidFill>
                  <a:srgbClr val="000000"/>
                </a:solidFill>
              </a:rPr>
              <a:t>the prototype scope</a:t>
            </a:r>
            <a:r>
              <a:rPr lang="en-GB" sz="1800" dirty="0">
                <a:solidFill>
                  <a:srgbClr val="000000"/>
                </a:solidFill>
              </a:rPr>
              <a:t>. Determine the component that will be developed. Identify </a:t>
            </a:r>
            <a:r>
              <a:rPr lang="en-GB" sz="1800" dirty="0" smtClean="0">
                <a:solidFill>
                  <a:srgbClr val="000000"/>
                </a:solidFill>
              </a:rPr>
              <a:t>the participants </a:t>
            </a:r>
            <a:r>
              <a:rPr lang="en-GB" sz="1800" dirty="0">
                <a:solidFill>
                  <a:srgbClr val="000000"/>
                </a:solidFill>
              </a:rPr>
              <a:t>(developers, reviewers, and manager). Define the objectives, deliverables </a:t>
            </a:r>
            <a:r>
              <a:rPr lang="en-GB" sz="1800" dirty="0" smtClean="0">
                <a:solidFill>
                  <a:srgbClr val="000000"/>
                </a:solidFill>
              </a:rPr>
              <a:t>sign-off criteria </a:t>
            </a:r>
            <a:r>
              <a:rPr lang="en-GB" sz="1800" dirty="0">
                <a:solidFill>
                  <a:srgbClr val="000000"/>
                </a:solidFill>
              </a:rPr>
              <a:t>(success criteria), and the timeline. If the team is using a rapid prototyping or </a:t>
            </a:r>
            <a:r>
              <a:rPr lang="en-GB" sz="1800" dirty="0" smtClean="0">
                <a:solidFill>
                  <a:srgbClr val="000000"/>
                </a:solidFill>
              </a:rPr>
              <a:t>agile approach </a:t>
            </a:r>
            <a:r>
              <a:rPr lang="en-GB" sz="1800" dirty="0">
                <a:solidFill>
                  <a:srgbClr val="000000"/>
                </a:solidFill>
              </a:rPr>
              <a:t>then this step may be completed in a single meeting.</a:t>
            </a:r>
          </a:p>
          <a:p>
            <a:r>
              <a:rPr lang="en-GB" sz="1800" b="1" dirty="0" smtClean="0">
                <a:solidFill>
                  <a:srgbClr val="000000"/>
                </a:solidFill>
              </a:rPr>
              <a:t>Create </a:t>
            </a:r>
            <a:r>
              <a:rPr lang="en-GB" sz="1800" b="1" dirty="0">
                <a:solidFill>
                  <a:srgbClr val="000000"/>
                </a:solidFill>
              </a:rPr>
              <a:t>BI application prototype</a:t>
            </a:r>
            <a:r>
              <a:rPr lang="en-GB" sz="1800" dirty="0">
                <a:solidFill>
                  <a:srgbClr val="000000"/>
                </a:solidFill>
              </a:rPr>
              <a:t>. Build the assigned component of the BI </a:t>
            </a:r>
            <a:r>
              <a:rPr lang="en-GB" sz="1800" dirty="0" smtClean="0">
                <a:solidFill>
                  <a:srgbClr val="000000"/>
                </a:solidFill>
              </a:rPr>
              <a:t>application. The assumption </a:t>
            </a:r>
            <a:r>
              <a:rPr lang="en-GB" sz="1800" dirty="0">
                <a:solidFill>
                  <a:srgbClr val="000000"/>
                </a:solidFill>
              </a:rPr>
              <a:t>is that it will be built with the BI tool selected to deploy the BI application. </a:t>
            </a:r>
            <a:r>
              <a:rPr lang="en-GB" sz="1800" dirty="0" smtClean="0">
                <a:solidFill>
                  <a:srgbClr val="000000"/>
                </a:solidFill>
              </a:rPr>
              <a:t>The prerequisites </a:t>
            </a:r>
            <a:r>
              <a:rPr lang="en-GB" sz="1800" dirty="0">
                <a:solidFill>
                  <a:srgbClr val="000000"/>
                </a:solidFill>
              </a:rPr>
              <a:t>are that a development environment exists and, at a minimum, sample data from </a:t>
            </a:r>
            <a:r>
              <a:rPr lang="en-GB" sz="1800" dirty="0" smtClean="0">
                <a:solidFill>
                  <a:srgbClr val="000000"/>
                </a:solidFill>
              </a:rPr>
              <a:t>the BI </a:t>
            </a:r>
            <a:r>
              <a:rPr lang="en-GB" sz="1800" dirty="0">
                <a:solidFill>
                  <a:srgbClr val="000000"/>
                </a:solidFill>
              </a:rPr>
              <a:t>schema is </a:t>
            </a:r>
            <a:r>
              <a:rPr lang="en-GB" sz="1800" dirty="0" smtClean="0">
                <a:solidFill>
                  <a:srgbClr val="000000"/>
                </a:solidFill>
              </a:rPr>
              <a:t>available.</a:t>
            </a:r>
          </a:p>
          <a:p>
            <a:r>
              <a:rPr lang="en-GB" sz="1800" b="1" dirty="0" smtClean="0"/>
              <a:t>Conduct </a:t>
            </a:r>
            <a:r>
              <a:rPr lang="en-GB" sz="1800" b="1" dirty="0"/>
              <a:t>unit tests</a:t>
            </a:r>
            <a:r>
              <a:rPr lang="en-GB" sz="1800" dirty="0"/>
              <a:t>. The developer runs the prototype and examines test results. If changes </a:t>
            </a:r>
            <a:r>
              <a:rPr lang="en-GB" sz="1800" dirty="0" smtClean="0"/>
              <a:t>are required</a:t>
            </a:r>
            <a:r>
              <a:rPr lang="en-GB" sz="1800" dirty="0"/>
              <a:t>, then revisions are made and the test is rerun. The prototype should only be passed </a:t>
            </a:r>
            <a:r>
              <a:rPr lang="en-GB" sz="1800" dirty="0" smtClean="0"/>
              <a:t>along to </a:t>
            </a:r>
            <a:r>
              <a:rPr lang="en-GB" sz="1800" dirty="0"/>
              <a:t>the business people to conduct their own tests if it has passed the unit tests. If not, the </a:t>
            </a:r>
            <a:r>
              <a:rPr lang="en-GB" sz="1800" dirty="0" smtClean="0"/>
              <a:t>developer informs </a:t>
            </a:r>
            <a:r>
              <a:rPr lang="en-GB" sz="1800" dirty="0"/>
              <a:t>the business people of any outstanding issues.</a:t>
            </a:r>
          </a:p>
          <a:p>
            <a:pPr marL="0" indent="0">
              <a:buNone/>
            </a:pPr>
            <a:endParaRPr lang="en-US" dirty="0"/>
          </a:p>
        </p:txBody>
      </p:sp>
      <p:sp>
        <p:nvSpPr>
          <p:cNvPr id="3" name="Slide Number Placeholder 2"/>
          <p:cNvSpPr>
            <a:spLocks noGrp="1"/>
          </p:cNvSpPr>
          <p:nvPr>
            <p:ph type="sldNum" sz="quarter" idx="12"/>
          </p:nvPr>
        </p:nvSpPr>
        <p:spPr/>
        <p:txBody>
          <a:bodyPr/>
          <a:lstStyle/>
          <a:p>
            <a:fld id="{DD40C559-0D42-4D76-92B1-8C19F3BDA397}" type="slidenum">
              <a:rPr lang="en-US" smtClean="0"/>
              <a:t>69</a:t>
            </a:fld>
            <a:endParaRPr lang="en-US"/>
          </a:p>
        </p:txBody>
      </p:sp>
    </p:spTree>
    <p:extLst>
      <p:ext uri="{BB962C8B-B14F-4D97-AF65-F5344CB8AC3E}">
        <p14:creationId xmlns:p14="http://schemas.microsoft.com/office/powerpoint/2010/main" val="22414627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Revise BI Applications </a:t>
            </a:r>
            <a:r>
              <a:rPr lang="en-US" b="1" dirty="0" smtClean="0"/>
              <a:t>List (Cont.)</a:t>
            </a:r>
            <a:endParaRPr lang="en-US" b="1" dirty="0"/>
          </a:p>
        </p:txBody>
      </p:sp>
      <p:sp>
        <p:nvSpPr>
          <p:cNvPr id="7" name="Content Placeholder 5">
            <a:extLst>
              <a:ext uri="{FF2B5EF4-FFF2-40B4-BE49-F238E27FC236}">
                <a16:creationId xmlns:a16="http://schemas.microsoft.com/office/drawing/2014/main" id="{D151B174-4662-5A4F-F2AC-9A2D2E754890}"/>
              </a:ext>
            </a:extLst>
          </p:cNvPr>
          <p:cNvSpPr>
            <a:spLocks noGrp="1"/>
          </p:cNvSpPr>
          <p:nvPr>
            <p:ph idx="1"/>
          </p:nvPr>
        </p:nvSpPr>
        <p:spPr>
          <a:xfrm>
            <a:off x="838200" y="1690688"/>
            <a:ext cx="10515600" cy="4867767"/>
          </a:xfrm>
        </p:spPr>
        <p:txBody>
          <a:bodyPr>
            <a:noAutofit/>
          </a:bodyPr>
          <a:lstStyle/>
          <a:p>
            <a:pPr marL="0" indent="0">
              <a:buNone/>
            </a:pPr>
            <a:r>
              <a:rPr lang="en-US" sz="2000" b="1" i="1" dirty="0" smtClean="0">
                <a:solidFill>
                  <a:srgbClr val="0070C0"/>
                </a:solidFill>
              </a:rPr>
              <a:t>3. Reviewing </a:t>
            </a:r>
            <a:r>
              <a:rPr lang="en-US" sz="2000" b="1" i="1" dirty="0">
                <a:solidFill>
                  <a:srgbClr val="0070C0"/>
                </a:solidFill>
              </a:rPr>
              <a:t>specifications</a:t>
            </a:r>
            <a:endParaRPr lang="en-US" sz="2000" b="1" i="1" dirty="0" smtClean="0">
              <a:solidFill>
                <a:srgbClr val="0070C0"/>
              </a:solidFill>
            </a:endParaRPr>
          </a:p>
          <a:p>
            <a:r>
              <a:rPr lang="en-GB" sz="2000" dirty="0"/>
              <a:t>The consolidated list of BI applications with their content </a:t>
            </a:r>
            <a:r>
              <a:rPr lang="en-GB" sz="2000" dirty="0" smtClean="0"/>
              <a:t>specifications needs </a:t>
            </a:r>
            <a:r>
              <a:rPr lang="en-GB" sz="2000" dirty="0"/>
              <a:t>to be reviewed by the business stakeholders and reporting subject matter experts (SMEs) to </a:t>
            </a:r>
            <a:r>
              <a:rPr lang="en-GB" sz="2000" dirty="0" smtClean="0"/>
              <a:t>provide feedback </a:t>
            </a:r>
            <a:r>
              <a:rPr lang="en-GB" sz="2000" dirty="0"/>
              <a:t>and confirm or refine deliverables. </a:t>
            </a:r>
            <a:endParaRPr lang="en-GB" sz="2000" dirty="0" smtClean="0"/>
          </a:p>
          <a:p>
            <a:r>
              <a:rPr lang="en-GB" sz="2000" dirty="0" smtClean="0"/>
              <a:t>In </a:t>
            </a:r>
            <a:r>
              <a:rPr lang="en-GB" sz="2000" dirty="0"/>
              <a:t>addition, the project dependencies and risks </a:t>
            </a:r>
            <a:r>
              <a:rPr lang="en-GB" sz="2000" dirty="0" smtClean="0"/>
              <a:t>must be </a:t>
            </a:r>
            <a:r>
              <a:rPr lang="en-GB" sz="2000" dirty="0"/>
              <a:t>reviewed within the context of business priorities to determine if any adjustments need to be </a:t>
            </a:r>
            <a:r>
              <a:rPr lang="en-GB" sz="2000" dirty="0" smtClean="0"/>
              <a:t>made to </a:t>
            </a:r>
            <a:r>
              <a:rPr lang="en-GB" sz="2000" dirty="0"/>
              <a:t>the list of deliverables, the schedule, or project resources</a:t>
            </a:r>
            <a:r>
              <a:rPr lang="en-GB" sz="2000" dirty="0" smtClean="0"/>
              <a:t>.</a:t>
            </a:r>
          </a:p>
          <a:p>
            <a:pPr marL="0" indent="0">
              <a:buNone/>
            </a:pPr>
            <a:endParaRPr lang="en-GB" sz="2000" dirty="0"/>
          </a:p>
          <a:p>
            <a:pPr marL="0" indent="0">
              <a:buNone/>
            </a:pPr>
            <a:r>
              <a:rPr lang="en-GB" sz="2000" b="1" i="1" dirty="0" smtClean="0">
                <a:solidFill>
                  <a:srgbClr val="0070C0"/>
                </a:solidFill>
              </a:rPr>
              <a:t>4. Creating </a:t>
            </a:r>
            <a:r>
              <a:rPr lang="en-GB" sz="2000" b="1" i="1" dirty="0">
                <a:solidFill>
                  <a:srgbClr val="0070C0"/>
                </a:solidFill>
              </a:rPr>
              <a:t>an agreed-upon BI deliverables list. </a:t>
            </a:r>
            <a:endParaRPr lang="en-GB" sz="2000" b="1" i="1" dirty="0" smtClean="0">
              <a:solidFill>
                <a:srgbClr val="0070C0"/>
              </a:solidFill>
            </a:endParaRPr>
          </a:p>
          <a:p>
            <a:r>
              <a:rPr lang="en-GB" sz="2000" dirty="0"/>
              <a:t>This milestone reflects the exit criteria for the BI content specification process and, more importantly, BI scoping. </a:t>
            </a:r>
          </a:p>
          <a:p>
            <a:r>
              <a:rPr lang="en-GB" sz="2000" dirty="0"/>
              <a:t>With the agreed-upon list in place you can proceed with the tasks of data </a:t>
            </a:r>
            <a:r>
              <a:rPr lang="en-GB" sz="2000" dirty="0" smtClean="0"/>
              <a:t>modelling, </a:t>
            </a:r>
            <a:r>
              <a:rPr lang="en-GB" sz="2000" dirty="0"/>
              <a:t>data integration, and BI development.</a:t>
            </a:r>
          </a:p>
        </p:txBody>
      </p:sp>
      <p:sp>
        <p:nvSpPr>
          <p:cNvPr id="3" name="Slide Number Placeholder 2"/>
          <p:cNvSpPr>
            <a:spLocks noGrp="1"/>
          </p:cNvSpPr>
          <p:nvPr>
            <p:ph type="sldNum" sz="quarter" idx="12"/>
          </p:nvPr>
        </p:nvSpPr>
        <p:spPr/>
        <p:txBody>
          <a:bodyPr/>
          <a:lstStyle/>
          <a:p>
            <a:fld id="{DD40C559-0D42-4D76-92B1-8C19F3BDA397}" type="slidenum">
              <a:rPr lang="en-US" smtClean="0"/>
              <a:t>7</a:t>
            </a:fld>
            <a:endParaRPr lang="en-US"/>
          </a:p>
        </p:txBody>
      </p:sp>
    </p:spTree>
    <p:extLst>
      <p:ext uri="{BB962C8B-B14F-4D97-AF65-F5344CB8AC3E}">
        <p14:creationId xmlns:p14="http://schemas.microsoft.com/office/powerpoint/2010/main" val="399369179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BI Development</a:t>
            </a:r>
            <a:r>
              <a:rPr lang="en-US" b="1" dirty="0" smtClean="0"/>
              <a:t/>
            </a:r>
            <a:br>
              <a:rPr lang="en-US" b="1" dirty="0" smtClean="0"/>
            </a:br>
            <a:r>
              <a:rPr lang="en-US" sz="3200" b="1" dirty="0">
                <a:solidFill>
                  <a:schemeClr val="accent2">
                    <a:lumMod val="75000"/>
                  </a:schemeClr>
                </a:solidFill>
              </a:rPr>
              <a:t>Prototyping </a:t>
            </a:r>
            <a:r>
              <a:rPr lang="en-US" sz="3200" b="1" dirty="0" smtClean="0">
                <a:solidFill>
                  <a:schemeClr val="accent2">
                    <a:lumMod val="75000"/>
                  </a:schemeClr>
                </a:solidFill>
              </a:rPr>
              <a:t>Lifecycle (Cont.)</a:t>
            </a:r>
            <a:endParaRPr lang="en-US" b="1" dirty="0">
              <a:solidFill>
                <a:schemeClr val="accent2">
                  <a:lumMod val="75000"/>
                </a:schemeClr>
              </a:solidFill>
            </a:endParaRPr>
          </a:p>
        </p:txBody>
      </p:sp>
      <p:sp>
        <p:nvSpPr>
          <p:cNvPr id="7" name="Content Placeholder 5">
            <a:extLst>
              <a:ext uri="{FF2B5EF4-FFF2-40B4-BE49-F238E27FC236}">
                <a16:creationId xmlns:a16="http://schemas.microsoft.com/office/drawing/2014/main" id="{D151B174-4662-5A4F-F2AC-9A2D2E754890}"/>
              </a:ext>
            </a:extLst>
          </p:cNvPr>
          <p:cNvSpPr>
            <a:spLocks noGrp="1"/>
          </p:cNvSpPr>
          <p:nvPr>
            <p:ph idx="1"/>
          </p:nvPr>
        </p:nvSpPr>
        <p:spPr>
          <a:xfrm>
            <a:off x="838200" y="1882775"/>
            <a:ext cx="10515600" cy="4351338"/>
          </a:xfrm>
        </p:spPr>
        <p:txBody>
          <a:bodyPr>
            <a:normAutofit/>
          </a:bodyPr>
          <a:lstStyle/>
          <a:p>
            <a:r>
              <a:rPr lang="en-GB" sz="1900" b="1" dirty="0" smtClean="0"/>
              <a:t>Users </a:t>
            </a:r>
            <a:r>
              <a:rPr lang="en-GB" sz="1900" b="1" dirty="0"/>
              <a:t>test prototype</a:t>
            </a:r>
            <a:r>
              <a:rPr lang="en-GB" sz="1900" dirty="0"/>
              <a:t>. The business people test and assess the prototype. Over the course of </a:t>
            </a:r>
            <a:r>
              <a:rPr lang="en-GB" sz="1900" dirty="0" smtClean="0"/>
              <a:t>the incremental </a:t>
            </a:r>
            <a:r>
              <a:rPr lang="en-GB" sz="1900" dirty="0"/>
              <a:t>prototypes, business people will test the data, UI, and types of analytics </a:t>
            </a:r>
            <a:r>
              <a:rPr lang="en-GB" sz="1900" dirty="0" smtClean="0"/>
              <a:t>offered.</a:t>
            </a:r>
          </a:p>
          <a:p>
            <a:r>
              <a:rPr lang="en-GB" sz="1900" b="1" dirty="0" smtClean="0"/>
              <a:t>Gather </a:t>
            </a:r>
            <a:r>
              <a:rPr lang="en-GB" sz="1900" b="1" dirty="0"/>
              <a:t>user feedback</a:t>
            </a:r>
            <a:r>
              <a:rPr lang="en-GB" sz="1900" dirty="0"/>
              <a:t>. The intent is to more actively involve business people in the </a:t>
            </a:r>
            <a:r>
              <a:rPr lang="en-GB" sz="1900" dirty="0" smtClean="0"/>
              <a:t>development process </a:t>
            </a:r>
            <a:r>
              <a:rPr lang="en-GB" sz="1900" dirty="0"/>
              <a:t>to solicit their feedback and improve the overall BI </a:t>
            </a:r>
            <a:r>
              <a:rPr lang="en-GB" sz="1900" dirty="0" smtClean="0"/>
              <a:t>application.</a:t>
            </a:r>
          </a:p>
          <a:p>
            <a:r>
              <a:rPr lang="en-GB" sz="1900" b="1" dirty="0" smtClean="0"/>
              <a:t>Revise </a:t>
            </a:r>
            <a:r>
              <a:rPr lang="en-GB" sz="1900" b="1" dirty="0"/>
              <a:t>as necessary</a:t>
            </a:r>
            <a:r>
              <a:rPr lang="en-GB" sz="1900" dirty="0"/>
              <a:t>. If the prototype has serious flaws or shortcomings, then it should be </a:t>
            </a:r>
            <a:r>
              <a:rPr lang="en-GB" sz="1900" dirty="0" smtClean="0"/>
              <a:t>revised and </a:t>
            </a:r>
            <a:r>
              <a:rPr lang="en-GB" sz="1900" dirty="0"/>
              <a:t>that prototyping lifecycle repeated. If the issues are minor or need to be investigated </a:t>
            </a:r>
            <a:r>
              <a:rPr lang="en-GB" sz="1900" dirty="0" smtClean="0"/>
              <a:t>further, then </a:t>
            </a:r>
            <a:r>
              <a:rPr lang="en-GB" sz="1900" dirty="0"/>
              <a:t>implement any changes and test them in the final prototyping step that involves the overall </a:t>
            </a:r>
            <a:r>
              <a:rPr lang="en-GB" sz="1900" dirty="0" smtClean="0"/>
              <a:t>BI application. </a:t>
            </a:r>
          </a:p>
          <a:p>
            <a:r>
              <a:rPr lang="en-GB" sz="1900" b="1" dirty="0" smtClean="0"/>
              <a:t>Prototype </a:t>
            </a:r>
            <a:r>
              <a:rPr lang="en-GB" sz="1900" b="1" dirty="0"/>
              <a:t>signoff</a:t>
            </a:r>
            <a:r>
              <a:rPr lang="en-GB" sz="1900" dirty="0"/>
              <a:t>. For the individual components that are prototyped, a signoff indicates the </a:t>
            </a:r>
            <a:r>
              <a:rPr lang="en-GB" sz="1900" dirty="0" smtClean="0"/>
              <a:t>next prototype </a:t>
            </a:r>
            <a:r>
              <a:rPr lang="en-GB" sz="1900" dirty="0"/>
              <a:t>can proceed. For the final prototype, the signoff indicates that </a:t>
            </a:r>
            <a:r>
              <a:rPr lang="en-GB" sz="1900" dirty="0" smtClean="0"/>
              <a:t>the</a:t>
            </a:r>
            <a:endParaRPr lang="en-US" sz="1900" dirty="0" smtClean="0">
              <a:cs typeface="Arial" panose="020B0604020202020204" pitchFamily="34" charset="0"/>
            </a:endParaRPr>
          </a:p>
        </p:txBody>
      </p:sp>
      <p:sp>
        <p:nvSpPr>
          <p:cNvPr id="3" name="Slide Number Placeholder 2"/>
          <p:cNvSpPr>
            <a:spLocks noGrp="1"/>
          </p:cNvSpPr>
          <p:nvPr>
            <p:ph type="sldNum" sz="quarter" idx="12"/>
          </p:nvPr>
        </p:nvSpPr>
        <p:spPr/>
        <p:txBody>
          <a:bodyPr/>
          <a:lstStyle/>
          <a:p>
            <a:fld id="{DD40C559-0D42-4D76-92B1-8C19F3BDA397}" type="slidenum">
              <a:rPr lang="en-US" smtClean="0"/>
              <a:t>70</a:t>
            </a:fld>
            <a:endParaRPr lang="en-US"/>
          </a:p>
        </p:txBody>
      </p:sp>
    </p:spTree>
    <p:extLst>
      <p:ext uri="{BB962C8B-B14F-4D97-AF65-F5344CB8AC3E}">
        <p14:creationId xmlns:p14="http://schemas.microsoft.com/office/powerpoint/2010/main" val="399086830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700405"/>
            <a:ext cx="10515600" cy="1325563"/>
          </a:xfrm>
        </p:spPr>
        <p:txBody>
          <a:bodyPr/>
          <a:lstStyle/>
          <a:p>
            <a:r>
              <a:rPr lang="en-US" dirty="0" smtClean="0"/>
              <a:t>BI prototyping</a:t>
            </a:r>
            <a:endParaRPr lang="en-US" dirty="0"/>
          </a:p>
        </p:txBody>
      </p:sp>
      <p:grpSp>
        <p:nvGrpSpPr>
          <p:cNvPr id="5" name="Group 4"/>
          <p:cNvGrpSpPr>
            <a:grpSpLocks noGrp="1" noUngrp="1" noChangeAspect="1"/>
          </p:cNvGrpSpPr>
          <p:nvPr/>
        </p:nvGrpSpPr>
        <p:grpSpPr>
          <a:xfrm>
            <a:off x="457200" y="2946400"/>
            <a:ext cx="11277600" cy="2154238"/>
            <a:chOff x="457200" y="3101975"/>
            <a:chExt cx="11277600" cy="2154238"/>
          </a:xfrm>
        </p:grpSpPr>
        <p:pic>
          <p:nvPicPr>
            <p:cNvPr id="3" name="Picture 2" descr="f14-06-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457200" y="3101975"/>
              <a:ext cx="11277600" cy="1773238"/>
            </a:xfrm>
            <a:prstGeom prst="rect">
              <a:avLst/>
            </a:prstGeom>
            <a:noFill/>
            <a:ln>
              <a:noFill/>
            </a:ln>
          </p:spPr>
        </p:pic>
        <p:sp>
          <p:nvSpPr>
            <p:cNvPr id="4" name="Rectangle 3"/>
            <p:cNvSpPr/>
            <p:nvPr/>
          </p:nvSpPr>
          <p:spPr>
            <a:xfrm>
              <a:off x="457200" y="4913313"/>
              <a:ext cx="11277600" cy="342900"/>
            </a:xfrm>
            <a:prstGeom prst="rect">
              <a:avLst/>
            </a:prstGeom>
            <a:noFill/>
            <a:ln>
              <a:noFill/>
            </a:ln>
          </p:spPr>
          <p:txBody>
            <a:bodyPr anchor="ctr">
              <a:normAutofit fontScale="85000" lnSpcReduction="20000"/>
            </a:bodyPr>
            <a:lstStyle/>
            <a:p>
              <a:pPr algn="ctr"/>
              <a:r>
                <a:rPr lang="en-US" sz="2400" dirty="0" smtClean="0"/>
                <a:t>f14-06</a:t>
              </a:r>
              <a:endParaRPr lang="en-US" sz="2400" dirty="0"/>
            </a:p>
          </p:txBody>
        </p:sp>
      </p:grpSp>
      <p:sp>
        <p:nvSpPr>
          <p:cNvPr id="6" name="Slide Number Placeholder 5"/>
          <p:cNvSpPr>
            <a:spLocks noGrp="1"/>
          </p:cNvSpPr>
          <p:nvPr>
            <p:ph type="sldNum" sz="quarter" idx="12"/>
          </p:nvPr>
        </p:nvSpPr>
        <p:spPr/>
        <p:txBody>
          <a:bodyPr/>
          <a:lstStyle/>
          <a:p>
            <a:fld id="{DD40C559-0D42-4D76-92B1-8C19F3BDA397}" type="slidenum">
              <a:rPr lang="en-US" smtClean="0"/>
              <a:t>71</a:t>
            </a:fld>
            <a:endParaRPr lang="en-US"/>
          </a:p>
        </p:txBody>
      </p:sp>
    </p:spTree>
    <p:extLst>
      <p:ext uri="{BB962C8B-B14F-4D97-AF65-F5344CB8AC3E}">
        <p14:creationId xmlns:p14="http://schemas.microsoft.com/office/powerpoint/2010/main" val="284579739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BI Development</a:t>
            </a:r>
            <a:r>
              <a:rPr lang="en-US" b="1" dirty="0" smtClean="0"/>
              <a:t/>
            </a:r>
            <a:br>
              <a:rPr lang="en-US" b="1" dirty="0" smtClean="0"/>
            </a:br>
            <a:r>
              <a:rPr lang="en-US" sz="3200" b="1" dirty="0">
                <a:solidFill>
                  <a:schemeClr val="accent2">
                    <a:lumMod val="75000"/>
                  </a:schemeClr>
                </a:solidFill>
              </a:rPr>
              <a:t>BI Application Development Tasks</a:t>
            </a:r>
            <a:endParaRPr lang="en-US" b="1" dirty="0">
              <a:solidFill>
                <a:schemeClr val="accent2">
                  <a:lumMod val="75000"/>
                </a:schemeClr>
              </a:solidFill>
            </a:endParaRPr>
          </a:p>
        </p:txBody>
      </p:sp>
      <p:sp>
        <p:nvSpPr>
          <p:cNvPr id="7" name="Content Placeholder 5">
            <a:extLst>
              <a:ext uri="{FF2B5EF4-FFF2-40B4-BE49-F238E27FC236}">
                <a16:creationId xmlns:a16="http://schemas.microsoft.com/office/drawing/2014/main" id="{D151B174-4662-5A4F-F2AC-9A2D2E754890}"/>
              </a:ext>
            </a:extLst>
          </p:cNvPr>
          <p:cNvSpPr>
            <a:spLocks noGrp="1"/>
          </p:cNvSpPr>
          <p:nvPr>
            <p:ph idx="1"/>
          </p:nvPr>
        </p:nvSpPr>
        <p:spPr>
          <a:xfrm>
            <a:off x="838200" y="1690688"/>
            <a:ext cx="10515600" cy="4665663"/>
          </a:xfrm>
        </p:spPr>
        <p:txBody>
          <a:bodyPr>
            <a:normAutofit fontScale="70000" lnSpcReduction="20000"/>
          </a:bodyPr>
          <a:lstStyle/>
          <a:p>
            <a:pPr>
              <a:lnSpc>
                <a:spcPct val="120000"/>
              </a:lnSpc>
            </a:pPr>
            <a:r>
              <a:rPr lang="en-GB" sz="2000" dirty="0">
                <a:solidFill>
                  <a:srgbClr val="000000"/>
                </a:solidFill>
              </a:rPr>
              <a:t>BI prototyping is used for one or more of the following </a:t>
            </a:r>
            <a:r>
              <a:rPr lang="en-GB" sz="2000" dirty="0" smtClean="0">
                <a:solidFill>
                  <a:srgbClr val="000000"/>
                </a:solidFill>
              </a:rPr>
              <a:t>reasons:</a:t>
            </a:r>
          </a:p>
          <a:p>
            <a:pPr marL="898525" indent="-273050">
              <a:lnSpc>
                <a:spcPct val="120000"/>
              </a:lnSpc>
              <a:buFont typeface="+mj-lt"/>
              <a:buAutoNum type="arabicPeriod"/>
            </a:pPr>
            <a:r>
              <a:rPr lang="en-GB" sz="2000" dirty="0" smtClean="0">
                <a:solidFill>
                  <a:srgbClr val="000000"/>
                </a:solidFill>
              </a:rPr>
              <a:t>Validate</a:t>
            </a:r>
            <a:r>
              <a:rPr lang="en-GB" sz="2000" dirty="0">
                <a:solidFill>
                  <a:srgbClr val="000000"/>
                </a:solidFill>
              </a:rPr>
              <a:t>, expand, or gather business, data, and technical requirements</a:t>
            </a:r>
          </a:p>
          <a:p>
            <a:pPr marL="898525" indent="-273050">
              <a:lnSpc>
                <a:spcPct val="120000"/>
              </a:lnSpc>
              <a:buFont typeface="+mj-lt"/>
              <a:buAutoNum type="arabicPeriod"/>
            </a:pPr>
            <a:r>
              <a:rPr lang="en-GB" sz="2000" dirty="0" smtClean="0">
                <a:solidFill>
                  <a:srgbClr val="000000"/>
                </a:solidFill>
              </a:rPr>
              <a:t>Engage business people to work with and provide feedback</a:t>
            </a:r>
          </a:p>
          <a:p>
            <a:pPr marL="898525" indent="-273050">
              <a:lnSpc>
                <a:spcPct val="120000"/>
              </a:lnSpc>
              <a:buFont typeface="+mj-lt"/>
              <a:buAutoNum type="arabicPeriod"/>
            </a:pPr>
            <a:r>
              <a:rPr lang="en-GB" sz="2000" dirty="0" smtClean="0">
                <a:solidFill>
                  <a:srgbClr val="000000"/>
                </a:solidFill>
              </a:rPr>
              <a:t>Determine </a:t>
            </a:r>
            <a:r>
              <a:rPr lang="en-GB" sz="2000" dirty="0">
                <a:solidFill>
                  <a:srgbClr val="000000"/>
                </a:solidFill>
              </a:rPr>
              <a:t>feasibility of specific </a:t>
            </a:r>
            <a:r>
              <a:rPr lang="en-GB" sz="2000" dirty="0" smtClean="0">
                <a:solidFill>
                  <a:srgbClr val="000000"/>
                </a:solidFill>
              </a:rPr>
              <a:t>functionality</a:t>
            </a:r>
          </a:p>
          <a:p>
            <a:pPr marL="898525" indent="-273050">
              <a:lnSpc>
                <a:spcPct val="120000"/>
              </a:lnSpc>
              <a:buFont typeface="+mj-lt"/>
              <a:buAutoNum type="arabicPeriod"/>
            </a:pPr>
            <a:r>
              <a:rPr lang="en-GB" sz="2000" dirty="0" smtClean="0">
                <a:solidFill>
                  <a:srgbClr val="000000"/>
                </a:solidFill>
              </a:rPr>
              <a:t>Examine effectiveness of components built</a:t>
            </a:r>
          </a:p>
          <a:p>
            <a:pPr>
              <a:lnSpc>
                <a:spcPct val="120000"/>
              </a:lnSpc>
            </a:pPr>
            <a:r>
              <a:rPr lang="en-GB" sz="2000" dirty="0" smtClean="0">
                <a:solidFill>
                  <a:srgbClr val="000000"/>
                </a:solidFill>
              </a:rPr>
              <a:t>The </a:t>
            </a:r>
            <a:r>
              <a:rPr lang="en-GB" sz="2000" dirty="0">
                <a:solidFill>
                  <a:srgbClr val="000000"/>
                </a:solidFill>
              </a:rPr>
              <a:t>BI team may use prototyping to flush out the requirements (reason 1 listed previously) for </a:t>
            </a:r>
            <a:r>
              <a:rPr lang="en-GB" sz="2000" dirty="0" smtClean="0">
                <a:solidFill>
                  <a:srgbClr val="000000"/>
                </a:solidFill>
              </a:rPr>
              <a:t>the BI </a:t>
            </a:r>
            <a:r>
              <a:rPr lang="en-GB" sz="2000" dirty="0">
                <a:solidFill>
                  <a:srgbClr val="000000"/>
                </a:solidFill>
              </a:rPr>
              <a:t>design. Prototyping may be used to determine either the BI content or the types of analytics that </a:t>
            </a:r>
            <a:r>
              <a:rPr lang="en-GB" sz="2000" dirty="0" smtClean="0">
                <a:solidFill>
                  <a:srgbClr val="000000"/>
                </a:solidFill>
              </a:rPr>
              <a:t>will be </a:t>
            </a:r>
            <a:r>
              <a:rPr lang="en-GB" sz="2000" dirty="0">
                <a:solidFill>
                  <a:srgbClr val="000000"/>
                </a:solidFill>
              </a:rPr>
              <a:t>used in the BI application UI. If prototyping is used for design purposes, the BI team needs to </a:t>
            </a:r>
            <a:r>
              <a:rPr lang="en-GB" sz="2000" dirty="0" smtClean="0">
                <a:solidFill>
                  <a:srgbClr val="000000"/>
                </a:solidFill>
              </a:rPr>
              <a:t>document the </a:t>
            </a:r>
            <a:r>
              <a:rPr lang="en-GB" sz="2000" dirty="0">
                <a:solidFill>
                  <a:srgbClr val="000000"/>
                </a:solidFill>
              </a:rPr>
              <a:t>design by using the BI tool’s documentation capabilities. The prototype itself should be </a:t>
            </a:r>
            <a:r>
              <a:rPr lang="en-GB" sz="2000" dirty="0" smtClean="0">
                <a:solidFill>
                  <a:srgbClr val="000000"/>
                </a:solidFill>
              </a:rPr>
              <a:t>saved as </a:t>
            </a:r>
            <a:r>
              <a:rPr lang="en-GB" sz="2000" dirty="0">
                <a:solidFill>
                  <a:srgbClr val="000000"/>
                </a:solidFill>
              </a:rPr>
              <a:t>part of the documentation.</a:t>
            </a:r>
          </a:p>
          <a:p>
            <a:pPr>
              <a:lnSpc>
                <a:spcPct val="120000"/>
              </a:lnSpc>
            </a:pPr>
            <a:r>
              <a:rPr lang="en-GB" sz="2000" dirty="0">
                <a:solidFill>
                  <a:srgbClr val="000000"/>
                </a:solidFill>
              </a:rPr>
              <a:t>BI prototyping is the best practice technique to develop BI applications (reasons 2-4 listed previously</a:t>
            </a:r>
            <a:r>
              <a:rPr lang="en-GB" sz="2000" dirty="0" smtClean="0">
                <a:solidFill>
                  <a:srgbClr val="000000"/>
                </a:solidFill>
              </a:rPr>
              <a:t>). The </a:t>
            </a:r>
            <a:r>
              <a:rPr lang="en-GB" sz="2000" dirty="0">
                <a:solidFill>
                  <a:srgbClr val="000000"/>
                </a:solidFill>
              </a:rPr>
              <a:t>BI application will be divided into the following three </a:t>
            </a:r>
            <a:r>
              <a:rPr lang="en-GB" sz="2000" dirty="0" smtClean="0">
                <a:solidFill>
                  <a:srgbClr val="000000"/>
                </a:solidFill>
              </a:rPr>
              <a:t>components:</a:t>
            </a:r>
          </a:p>
          <a:p>
            <a:pPr marL="898525" indent="-365125">
              <a:lnSpc>
                <a:spcPct val="120000"/>
              </a:lnSpc>
              <a:buFont typeface="+mj-lt"/>
              <a:buAutoNum type="arabicPeriod"/>
            </a:pPr>
            <a:r>
              <a:rPr lang="en-GB" sz="2000" dirty="0" smtClean="0">
                <a:solidFill>
                  <a:srgbClr val="000000"/>
                </a:solidFill>
              </a:rPr>
              <a:t>Create </a:t>
            </a:r>
            <a:r>
              <a:rPr lang="en-GB" sz="2000" dirty="0">
                <a:solidFill>
                  <a:srgbClr val="000000"/>
                </a:solidFill>
              </a:rPr>
              <a:t>data </a:t>
            </a:r>
            <a:r>
              <a:rPr lang="en-GB" sz="2000" dirty="0" smtClean="0">
                <a:solidFill>
                  <a:srgbClr val="000000"/>
                </a:solidFill>
              </a:rPr>
              <a:t>content</a:t>
            </a:r>
          </a:p>
          <a:p>
            <a:pPr marL="898525" indent="-365125">
              <a:lnSpc>
                <a:spcPct val="120000"/>
              </a:lnSpc>
              <a:buFont typeface="+mj-lt"/>
              <a:buAutoNum type="arabicPeriod"/>
            </a:pPr>
            <a:r>
              <a:rPr lang="en-GB" sz="2000" dirty="0" smtClean="0">
                <a:solidFill>
                  <a:srgbClr val="000000"/>
                </a:solidFill>
              </a:rPr>
              <a:t>Create </a:t>
            </a:r>
            <a:r>
              <a:rPr lang="en-GB" sz="2000" dirty="0">
                <a:solidFill>
                  <a:srgbClr val="000000"/>
                </a:solidFill>
              </a:rPr>
              <a:t>data chart or visualizations for </a:t>
            </a:r>
            <a:r>
              <a:rPr lang="en-GB" sz="2000" dirty="0" smtClean="0">
                <a:solidFill>
                  <a:srgbClr val="000000"/>
                </a:solidFill>
              </a:rPr>
              <a:t>analysis</a:t>
            </a:r>
          </a:p>
          <a:p>
            <a:pPr marL="898525" indent="-365125">
              <a:lnSpc>
                <a:spcPct val="120000"/>
              </a:lnSpc>
              <a:buFont typeface="+mj-lt"/>
              <a:buAutoNum type="arabicPeriod"/>
            </a:pPr>
            <a:r>
              <a:rPr lang="en-GB" sz="2000" dirty="0" smtClean="0">
                <a:solidFill>
                  <a:srgbClr val="000000"/>
                </a:solidFill>
              </a:rPr>
              <a:t>Create overall BI application</a:t>
            </a:r>
          </a:p>
          <a:p>
            <a:pPr marL="0" indent="0">
              <a:lnSpc>
                <a:spcPct val="120000"/>
              </a:lnSpc>
              <a:buNone/>
            </a:pPr>
            <a:r>
              <a:rPr lang="en-GB" sz="2000" dirty="0" smtClean="0">
                <a:solidFill>
                  <a:srgbClr val="000000"/>
                </a:solidFill>
              </a:rPr>
              <a:t>The </a:t>
            </a:r>
            <a:r>
              <a:rPr lang="en-GB" sz="2000" dirty="0">
                <a:solidFill>
                  <a:srgbClr val="000000"/>
                </a:solidFill>
              </a:rPr>
              <a:t>BI prototyping lifecycle is depicted in </a:t>
            </a:r>
            <a:r>
              <a:rPr lang="en-GB" sz="2000" dirty="0">
                <a:solidFill>
                  <a:srgbClr val="0081AD"/>
                </a:solidFill>
              </a:rPr>
              <a:t>Figure 14.7</a:t>
            </a:r>
            <a:r>
              <a:rPr lang="en-GB" sz="2000" dirty="0">
                <a:solidFill>
                  <a:srgbClr val="000000"/>
                </a:solidFill>
              </a:rPr>
              <a:t>.</a:t>
            </a:r>
            <a:endParaRPr lang="en-GB" sz="1800" dirty="0" smtClean="0">
              <a:solidFill>
                <a:schemeClr val="accent2">
                  <a:lumMod val="75000"/>
                </a:schemeClr>
              </a:solidFill>
              <a:cs typeface="Arial" panose="020B0604020202020204" pitchFamily="34" charset="0"/>
            </a:endParaRPr>
          </a:p>
          <a:p>
            <a:pPr marL="342900" indent="-342900">
              <a:lnSpc>
                <a:spcPct val="150000"/>
              </a:lnSpc>
              <a:buFont typeface="Symbol" pitchFamily="2" charset="2"/>
              <a:buChar char=""/>
            </a:pPr>
            <a:endParaRPr lang="en-US" sz="1800" dirty="0">
              <a:latin typeface="Calibri" panose="020F0502020204030204" pitchFamily="34" charset="0"/>
              <a:cs typeface="Arial" panose="020B0604020202020204" pitchFamily="34" charset="0"/>
            </a:endParaRPr>
          </a:p>
          <a:p>
            <a:pPr marL="0" indent="0">
              <a:buNone/>
            </a:pPr>
            <a:endParaRPr lang="en-US" dirty="0"/>
          </a:p>
        </p:txBody>
      </p:sp>
      <p:sp>
        <p:nvSpPr>
          <p:cNvPr id="3" name="Slide Number Placeholder 2"/>
          <p:cNvSpPr>
            <a:spLocks noGrp="1"/>
          </p:cNvSpPr>
          <p:nvPr>
            <p:ph type="sldNum" sz="quarter" idx="12"/>
          </p:nvPr>
        </p:nvSpPr>
        <p:spPr/>
        <p:txBody>
          <a:bodyPr/>
          <a:lstStyle/>
          <a:p>
            <a:fld id="{DD40C559-0D42-4D76-92B1-8C19F3BDA397}" type="slidenum">
              <a:rPr lang="en-US" smtClean="0"/>
              <a:t>72</a:t>
            </a:fld>
            <a:endParaRPr lang="en-US"/>
          </a:p>
        </p:txBody>
      </p:sp>
    </p:spTree>
    <p:extLst>
      <p:ext uri="{BB962C8B-B14F-4D97-AF65-F5344CB8AC3E}">
        <p14:creationId xmlns:p14="http://schemas.microsoft.com/office/powerpoint/2010/main" val="248930060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 application development lifecycle</a:t>
            </a:r>
            <a:endParaRPr lang="en-US" dirty="0"/>
          </a:p>
        </p:txBody>
      </p:sp>
      <p:grpSp>
        <p:nvGrpSpPr>
          <p:cNvPr id="5" name="Group 4"/>
          <p:cNvGrpSpPr>
            <a:grpSpLocks noGrp="1" noUngrp="1" noChangeAspect="1"/>
          </p:cNvGrpSpPr>
          <p:nvPr/>
        </p:nvGrpSpPr>
        <p:grpSpPr>
          <a:xfrm>
            <a:off x="2359025" y="1919288"/>
            <a:ext cx="7473950" cy="4519612"/>
            <a:chOff x="2359025" y="1919288"/>
            <a:chExt cx="7473950" cy="4519612"/>
          </a:xfrm>
        </p:grpSpPr>
        <p:pic>
          <p:nvPicPr>
            <p:cNvPr id="3" name="Picture 2" descr="f14-07-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2359025" y="1919288"/>
              <a:ext cx="7473950" cy="4138612"/>
            </a:xfrm>
            <a:prstGeom prst="rect">
              <a:avLst/>
            </a:prstGeom>
            <a:noFill/>
            <a:ln>
              <a:noFill/>
            </a:ln>
          </p:spPr>
        </p:pic>
        <p:sp>
          <p:nvSpPr>
            <p:cNvPr id="4" name="Rectangle 3"/>
            <p:cNvSpPr/>
            <p:nvPr/>
          </p:nvSpPr>
          <p:spPr>
            <a:xfrm>
              <a:off x="2359025" y="6096000"/>
              <a:ext cx="7473950" cy="342900"/>
            </a:xfrm>
            <a:prstGeom prst="rect">
              <a:avLst/>
            </a:prstGeom>
            <a:noFill/>
            <a:ln>
              <a:noFill/>
            </a:ln>
          </p:spPr>
          <p:txBody>
            <a:bodyPr anchor="ctr">
              <a:normAutofit fontScale="85000" lnSpcReduction="20000"/>
            </a:bodyPr>
            <a:lstStyle/>
            <a:p>
              <a:pPr algn="ctr"/>
              <a:r>
                <a:rPr lang="en-US" sz="2400" dirty="0" smtClean="0"/>
                <a:t>f14-07</a:t>
              </a:r>
              <a:endParaRPr lang="en-US" sz="2400" dirty="0"/>
            </a:p>
          </p:txBody>
        </p:sp>
      </p:grpSp>
      <p:sp>
        <p:nvSpPr>
          <p:cNvPr id="6" name="Slide Number Placeholder 5"/>
          <p:cNvSpPr>
            <a:spLocks noGrp="1"/>
          </p:cNvSpPr>
          <p:nvPr>
            <p:ph type="sldNum" sz="quarter" idx="12"/>
          </p:nvPr>
        </p:nvSpPr>
        <p:spPr/>
        <p:txBody>
          <a:bodyPr/>
          <a:lstStyle/>
          <a:p>
            <a:fld id="{DD40C559-0D42-4D76-92B1-8C19F3BDA397}" type="slidenum">
              <a:rPr lang="en-US" smtClean="0"/>
              <a:t>73</a:t>
            </a:fld>
            <a:endParaRPr lang="en-US"/>
          </a:p>
        </p:txBody>
      </p:sp>
    </p:spTree>
    <p:extLst>
      <p:ext uri="{BB962C8B-B14F-4D97-AF65-F5344CB8AC3E}">
        <p14:creationId xmlns:p14="http://schemas.microsoft.com/office/powerpoint/2010/main" val="178684634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BI Development</a:t>
            </a:r>
            <a:br>
              <a:rPr lang="en-US" b="1" dirty="0" smtClean="0"/>
            </a:br>
            <a:r>
              <a:rPr lang="en-US" sz="3200" b="1" dirty="0">
                <a:solidFill>
                  <a:schemeClr val="accent2">
                    <a:lumMod val="75000"/>
                  </a:schemeClr>
                </a:solidFill>
              </a:rPr>
              <a:t>BI Application Development Tasks/Create data </a:t>
            </a:r>
            <a:r>
              <a:rPr lang="en-US" sz="3200" b="1" dirty="0" smtClean="0">
                <a:solidFill>
                  <a:schemeClr val="accent2">
                    <a:lumMod val="75000"/>
                  </a:schemeClr>
                </a:solidFill>
              </a:rPr>
              <a:t>content </a:t>
            </a:r>
            <a:endParaRPr lang="en-US" b="1" dirty="0">
              <a:solidFill>
                <a:schemeClr val="accent2">
                  <a:lumMod val="75000"/>
                </a:schemeClr>
              </a:solidFill>
            </a:endParaRPr>
          </a:p>
        </p:txBody>
      </p:sp>
      <p:sp>
        <p:nvSpPr>
          <p:cNvPr id="7" name="Content Placeholder 5">
            <a:extLst>
              <a:ext uri="{FF2B5EF4-FFF2-40B4-BE49-F238E27FC236}">
                <a16:creationId xmlns:a16="http://schemas.microsoft.com/office/drawing/2014/main" id="{D151B174-4662-5A4F-F2AC-9A2D2E754890}"/>
              </a:ext>
            </a:extLst>
          </p:cNvPr>
          <p:cNvSpPr>
            <a:spLocks noGrp="1"/>
          </p:cNvSpPr>
          <p:nvPr>
            <p:ph idx="1"/>
          </p:nvPr>
        </p:nvSpPr>
        <p:spPr>
          <a:xfrm>
            <a:off x="838200" y="1690688"/>
            <a:ext cx="10515600" cy="4665663"/>
          </a:xfrm>
        </p:spPr>
        <p:txBody>
          <a:bodyPr>
            <a:normAutofit/>
          </a:bodyPr>
          <a:lstStyle/>
          <a:p>
            <a:pPr>
              <a:lnSpc>
                <a:spcPct val="120000"/>
              </a:lnSpc>
            </a:pPr>
            <a:r>
              <a:rPr lang="en-GB" sz="2000" dirty="0" smtClean="0">
                <a:solidFill>
                  <a:srgbClr val="000000"/>
                </a:solidFill>
              </a:rPr>
              <a:t>The </a:t>
            </a:r>
            <a:r>
              <a:rPr lang="en-GB" sz="2000" dirty="0">
                <a:solidFill>
                  <a:srgbClr val="000000"/>
                </a:solidFill>
              </a:rPr>
              <a:t>objective of this task is to get the data required for the analysis that will be performed using the </a:t>
            </a:r>
            <a:r>
              <a:rPr lang="en-GB" sz="2000" dirty="0" smtClean="0">
                <a:solidFill>
                  <a:srgbClr val="000000"/>
                </a:solidFill>
              </a:rPr>
              <a:t>BI application</a:t>
            </a:r>
            <a:r>
              <a:rPr lang="en-GB" sz="2000" dirty="0">
                <a:solidFill>
                  <a:srgbClr val="000000"/>
                </a:solidFill>
              </a:rPr>
              <a:t>. </a:t>
            </a:r>
            <a:endParaRPr lang="en-GB" sz="2000" dirty="0" smtClean="0">
              <a:solidFill>
                <a:srgbClr val="000000"/>
              </a:solidFill>
            </a:endParaRPr>
          </a:p>
          <a:p>
            <a:pPr>
              <a:lnSpc>
                <a:spcPct val="120000"/>
              </a:lnSpc>
            </a:pPr>
            <a:r>
              <a:rPr lang="en-GB" sz="2000" dirty="0" smtClean="0">
                <a:solidFill>
                  <a:srgbClr val="000000"/>
                </a:solidFill>
              </a:rPr>
              <a:t>At </a:t>
            </a:r>
            <a:r>
              <a:rPr lang="en-GB" sz="2000" dirty="0">
                <a:solidFill>
                  <a:srgbClr val="000000"/>
                </a:solidFill>
              </a:rPr>
              <a:t>a minimum, this includes connecting to the required data sources, executing queries </a:t>
            </a:r>
            <a:r>
              <a:rPr lang="en-GB" sz="2000" dirty="0" smtClean="0">
                <a:solidFill>
                  <a:srgbClr val="000000"/>
                </a:solidFill>
              </a:rPr>
              <a:t>to gather </a:t>
            </a:r>
            <a:r>
              <a:rPr lang="en-GB" sz="2000" dirty="0">
                <a:solidFill>
                  <a:srgbClr val="000000"/>
                </a:solidFill>
              </a:rPr>
              <a:t>the data, creating the schema used by the BI tool, examining the query results, and testing if </a:t>
            </a:r>
            <a:r>
              <a:rPr lang="en-GB" sz="2000" dirty="0" smtClean="0">
                <a:solidFill>
                  <a:srgbClr val="000000"/>
                </a:solidFill>
              </a:rPr>
              <a:t>the data </a:t>
            </a:r>
            <a:r>
              <a:rPr lang="en-GB" sz="2000" dirty="0">
                <a:solidFill>
                  <a:srgbClr val="000000"/>
                </a:solidFill>
              </a:rPr>
              <a:t>is valid.</a:t>
            </a:r>
          </a:p>
          <a:p>
            <a:pPr>
              <a:lnSpc>
                <a:spcPct val="130000"/>
              </a:lnSpc>
            </a:pPr>
            <a:r>
              <a:rPr lang="en-GB" sz="2000" dirty="0">
                <a:solidFill>
                  <a:srgbClr val="000000"/>
                </a:solidFill>
              </a:rPr>
              <a:t>If the data sources are relational databases, then use open database connectivity (ODBC), java database connectivity (JDBC), or direct database connections. </a:t>
            </a:r>
            <a:r>
              <a:rPr lang="en-GB" sz="2000" dirty="0" err="1">
                <a:solidFill>
                  <a:srgbClr val="000000"/>
                </a:solidFill>
              </a:rPr>
              <a:t>Nonrelational</a:t>
            </a:r>
            <a:r>
              <a:rPr lang="en-GB" sz="2000" dirty="0">
                <a:solidFill>
                  <a:srgbClr val="000000"/>
                </a:solidFill>
              </a:rPr>
              <a:t> sources will require connection information filled into source-specific application programming interfaces (APIs). </a:t>
            </a:r>
          </a:p>
          <a:p>
            <a:pPr>
              <a:lnSpc>
                <a:spcPct val="130000"/>
              </a:lnSpc>
            </a:pPr>
            <a:r>
              <a:rPr lang="en-GB" sz="2000" dirty="0">
                <a:solidFill>
                  <a:srgbClr val="000000"/>
                </a:solidFill>
              </a:rPr>
              <a:t>BI tools typically provide all the prebuilt connection APIs that a BI developer would need, but there are ways to supplement those if necessary.</a:t>
            </a:r>
            <a:endParaRPr lang="en-US" sz="2000" dirty="0">
              <a:solidFill>
                <a:srgbClr val="000000"/>
              </a:solidFill>
            </a:endParaRPr>
          </a:p>
        </p:txBody>
      </p:sp>
      <p:sp>
        <p:nvSpPr>
          <p:cNvPr id="3" name="Slide Number Placeholder 2"/>
          <p:cNvSpPr>
            <a:spLocks noGrp="1"/>
          </p:cNvSpPr>
          <p:nvPr>
            <p:ph type="sldNum" sz="quarter" idx="12"/>
          </p:nvPr>
        </p:nvSpPr>
        <p:spPr/>
        <p:txBody>
          <a:bodyPr/>
          <a:lstStyle/>
          <a:p>
            <a:fld id="{DD40C559-0D42-4D76-92B1-8C19F3BDA397}" type="slidenum">
              <a:rPr lang="en-US" smtClean="0"/>
              <a:t>74</a:t>
            </a:fld>
            <a:endParaRPr lang="en-US"/>
          </a:p>
        </p:txBody>
      </p:sp>
    </p:spTree>
    <p:extLst>
      <p:ext uri="{BB962C8B-B14F-4D97-AF65-F5344CB8AC3E}">
        <p14:creationId xmlns:p14="http://schemas.microsoft.com/office/powerpoint/2010/main" val="140653821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BI Development</a:t>
            </a:r>
            <a:br>
              <a:rPr lang="en-US" b="1" dirty="0" smtClean="0"/>
            </a:br>
            <a:r>
              <a:rPr lang="en-US" sz="3200" b="1" dirty="0">
                <a:solidFill>
                  <a:schemeClr val="accent2">
                    <a:lumMod val="75000"/>
                  </a:schemeClr>
                </a:solidFill>
              </a:rPr>
              <a:t>BI Application Development Tasks/Create data </a:t>
            </a:r>
            <a:r>
              <a:rPr lang="en-US" sz="3200" b="1" dirty="0" smtClean="0">
                <a:solidFill>
                  <a:schemeClr val="accent2">
                    <a:lumMod val="75000"/>
                  </a:schemeClr>
                </a:solidFill>
              </a:rPr>
              <a:t>content (Cont.) </a:t>
            </a:r>
            <a:endParaRPr lang="en-US" b="1" dirty="0">
              <a:solidFill>
                <a:schemeClr val="accent2">
                  <a:lumMod val="75000"/>
                </a:schemeClr>
              </a:solidFill>
            </a:endParaRPr>
          </a:p>
        </p:txBody>
      </p:sp>
      <p:sp>
        <p:nvSpPr>
          <p:cNvPr id="7" name="Content Placeholder 5">
            <a:extLst>
              <a:ext uri="{FF2B5EF4-FFF2-40B4-BE49-F238E27FC236}">
                <a16:creationId xmlns:a16="http://schemas.microsoft.com/office/drawing/2014/main" id="{D151B174-4662-5A4F-F2AC-9A2D2E754890}"/>
              </a:ext>
            </a:extLst>
          </p:cNvPr>
          <p:cNvSpPr>
            <a:spLocks noGrp="1"/>
          </p:cNvSpPr>
          <p:nvPr>
            <p:ph idx="1"/>
          </p:nvPr>
        </p:nvSpPr>
        <p:spPr>
          <a:xfrm>
            <a:off x="838200" y="2057400"/>
            <a:ext cx="10515600" cy="4298950"/>
          </a:xfrm>
        </p:spPr>
        <p:txBody>
          <a:bodyPr>
            <a:normAutofit fontScale="70000" lnSpcReduction="20000"/>
          </a:bodyPr>
          <a:lstStyle/>
          <a:p>
            <a:pPr>
              <a:lnSpc>
                <a:spcPct val="120000"/>
              </a:lnSpc>
            </a:pPr>
            <a:r>
              <a:rPr lang="en-GB" sz="2000" dirty="0">
                <a:solidFill>
                  <a:srgbClr val="000000"/>
                </a:solidFill>
              </a:rPr>
              <a:t>Typically, BI developers have several options for querying the </a:t>
            </a:r>
            <a:r>
              <a:rPr lang="en-GB" sz="2000" dirty="0" smtClean="0">
                <a:solidFill>
                  <a:srgbClr val="000000"/>
                </a:solidFill>
              </a:rPr>
              <a:t>data:</a:t>
            </a:r>
          </a:p>
          <a:p>
            <a:pPr marL="444500" indent="-179388">
              <a:lnSpc>
                <a:spcPct val="120000"/>
              </a:lnSpc>
              <a:buFont typeface="Calibri" panose="020F0502020204030204" pitchFamily="34" charset="0"/>
              <a:buChar char="₋"/>
            </a:pPr>
            <a:r>
              <a:rPr lang="en-GB" sz="2000" dirty="0" smtClean="0">
                <a:solidFill>
                  <a:srgbClr val="000000"/>
                </a:solidFill>
              </a:rPr>
              <a:t>Specify </a:t>
            </a:r>
            <a:r>
              <a:rPr lang="en-GB" sz="2000" dirty="0">
                <a:solidFill>
                  <a:srgbClr val="000000"/>
                </a:solidFill>
              </a:rPr>
              <a:t>the data sources, often tables or files, and use the default setting of getting all the </a:t>
            </a:r>
            <a:r>
              <a:rPr lang="en-GB" sz="2000" dirty="0" smtClean="0">
                <a:solidFill>
                  <a:srgbClr val="000000"/>
                </a:solidFill>
              </a:rPr>
              <a:t>available columns </a:t>
            </a:r>
            <a:r>
              <a:rPr lang="en-GB" sz="2000" dirty="0">
                <a:solidFill>
                  <a:srgbClr val="000000"/>
                </a:solidFill>
              </a:rPr>
              <a:t>or fields from that </a:t>
            </a:r>
            <a:r>
              <a:rPr lang="en-GB" sz="2000" dirty="0" smtClean="0">
                <a:solidFill>
                  <a:srgbClr val="000000"/>
                </a:solidFill>
              </a:rPr>
              <a:t>source. </a:t>
            </a:r>
          </a:p>
          <a:p>
            <a:pPr marL="444500" indent="-179388">
              <a:lnSpc>
                <a:spcPct val="120000"/>
              </a:lnSpc>
              <a:buFont typeface="Calibri" panose="020F0502020204030204" pitchFamily="34" charset="0"/>
              <a:buChar char="₋"/>
            </a:pPr>
            <a:r>
              <a:rPr lang="en-GB" sz="2000" dirty="0" smtClean="0">
                <a:solidFill>
                  <a:srgbClr val="000000"/>
                </a:solidFill>
              </a:rPr>
              <a:t>Specify </a:t>
            </a:r>
            <a:r>
              <a:rPr lang="en-GB" sz="2000" dirty="0">
                <a:solidFill>
                  <a:srgbClr val="000000"/>
                </a:solidFill>
              </a:rPr>
              <a:t>the data sources and filter the columns (and any rows) that are </a:t>
            </a:r>
            <a:r>
              <a:rPr lang="en-GB" sz="2000" dirty="0" smtClean="0">
                <a:solidFill>
                  <a:srgbClr val="000000"/>
                </a:solidFill>
              </a:rPr>
              <a:t>retrieved.</a:t>
            </a:r>
          </a:p>
          <a:p>
            <a:pPr marL="444500" indent="-179388">
              <a:lnSpc>
                <a:spcPct val="120000"/>
              </a:lnSpc>
              <a:buFont typeface="Calibri" panose="020F0502020204030204" pitchFamily="34" charset="0"/>
              <a:buChar char="₋"/>
            </a:pPr>
            <a:r>
              <a:rPr lang="en-GB" sz="2000" dirty="0" smtClean="0">
                <a:solidFill>
                  <a:srgbClr val="000000"/>
                </a:solidFill>
              </a:rPr>
              <a:t>Write </a:t>
            </a:r>
            <a:r>
              <a:rPr lang="en-GB" sz="2000" dirty="0">
                <a:solidFill>
                  <a:srgbClr val="000000"/>
                </a:solidFill>
              </a:rPr>
              <a:t>a custom-coded SQL statement (or whatever the equivalent is in the data source you </a:t>
            </a:r>
            <a:r>
              <a:rPr lang="en-GB" sz="2000" dirty="0" smtClean="0">
                <a:solidFill>
                  <a:srgbClr val="000000"/>
                </a:solidFill>
              </a:rPr>
              <a:t>are accessing</a:t>
            </a:r>
            <a:r>
              <a:rPr lang="en-GB" sz="2000" dirty="0">
                <a:solidFill>
                  <a:srgbClr val="000000"/>
                </a:solidFill>
              </a:rPr>
              <a:t>) to get the rows and columns required.</a:t>
            </a:r>
          </a:p>
          <a:p>
            <a:pPr>
              <a:lnSpc>
                <a:spcPct val="120000"/>
              </a:lnSpc>
            </a:pPr>
            <a:r>
              <a:rPr lang="en-GB" sz="2000" dirty="0">
                <a:solidFill>
                  <a:srgbClr val="000000"/>
                </a:solidFill>
              </a:rPr>
              <a:t>When pulling data from more than one source table or file, use joins to gather the correct </a:t>
            </a:r>
            <a:r>
              <a:rPr lang="en-GB" sz="2000" dirty="0" smtClean="0">
                <a:solidFill>
                  <a:srgbClr val="000000"/>
                </a:solidFill>
              </a:rPr>
              <a:t>information. The </a:t>
            </a:r>
            <a:r>
              <a:rPr lang="en-GB" sz="2000" dirty="0">
                <a:solidFill>
                  <a:srgbClr val="000000"/>
                </a:solidFill>
              </a:rPr>
              <a:t>typical options provided by the BI tool are as follows:</a:t>
            </a:r>
          </a:p>
          <a:p>
            <a:pPr marL="444500" indent="-179388">
              <a:lnSpc>
                <a:spcPct val="120000"/>
              </a:lnSpc>
              <a:buFont typeface="Calibri" panose="020F0502020204030204" pitchFamily="34" charset="0"/>
              <a:buChar char="₋"/>
            </a:pPr>
            <a:r>
              <a:rPr lang="en-GB" sz="2000" dirty="0" smtClean="0">
                <a:solidFill>
                  <a:srgbClr val="000000"/>
                </a:solidFill>
              </a:rPr>
              <a:t> </a:t>
            </a:r>
            <a:r>
              <a:rPr lang="en-GB" sz="2000" dirty="0">
                <a:solidFill>
                  <a:srgbClr val="000000"/>
                </a:solidFill>
              </a:rPr>
              <a:t>The BI tool will join tables either by assuming that identical names in different tables imply </a:t>
            </a:r>
            <a:r>
              <a:rPr lang="en-GB" sz="2000" dirty="0" smtClean="0">
                <a:solidFill>
                  <a:srgbClr val="000000"/>
                </a:solidFill>
              </a:rPr>
              <a:t>a primary </a:t>
            </a:r>
            <a:r>
              <a:rPr lang="en-GB" sz="2000" dirty="0">
                <a:solidFill>
                  <a:srgbClr val="000000"/>
                </a:solidFill>
              </a:rPr>
              <a:t>and foreign key relationship, or by querying the source database’s metadata to </a:t>
            </a:r>
            <a:r>
              <a:rPr lang="en-GB" sz="2000" dirty="0" smtClean="0">
                <a:solidFill>
                  <a:srgbClr val="000000"/>
                </a:solidFill>
              </a:rPr>
              <a:t>identify columns </a:t>
            </a:r>
            <a:r>
              <a:rPr lang="en-GB" sz="2000" dirty="0">
                <a:solidFill>
                  <a:srgbClr val="000000"/>
                </a:solidFill>
              </a:rPr>
              <a:t>designated as primary and foreign </a:t>
            </a:r>
            <a:r>
              <a:rPr lang="en-GB" sz="2000" dirty="0" smtClean="0">
                <a:solidFill>
                  <a:srgbClr val="000000"/>
                </a:solidFill>
              </a:rPr>
              <a:t>keys.</a:t>
            </a:r>
          </a:p>
          <a:p>
            <a:pPr marL="444500" indent="-179388">
              <a:lnSpc>
                <a:spcPct val="120000"/>
              </a:lnSpc>
              <a:buFont typeface="Calibri" panose="020F0502020204030204" pitchFamily="34" charset="0"/>
              <a:buChar char="₋"/>
            </a:pPr>
            <a:r>
              <a:rPr lang="en-GB" sz="2000" dirty="0" smtClean="0">
                <a:solidFill>
                  <a:srgbClr val="000000"/>
                </a:solidFill>
              </a:rPr>
              <a:t>The </a:t>
            </a:r>
            <a:r>
              <a:rPr lang="en-GB" sz="2000" dirty="0">
                <a:solidFill>
                  <a:srgbClr val="000000"/>
                </a:solidFill>
              </a:rPr>
              <a:t>BI tool provides a visual application or a scripting language for the BI developer to </a:t>
            </a:r>
            <a:r>
              <a:rPr lang="en-GB" sz="2000" dirty="0" smtClean="0">
                <a:solidFill>
                  <a:srgbClr val="000000"/>
                </a:solidFill>
              </a:rPr>
              <a:t>designate primary </a:t>
            </a:r>
            <a:r>
              <a:rPr lang="en-GB" sz="2000" dirty="0">
                <a:solidFill>
                  <a:srgbClr val="000000"/>
                </a:solidFill>
              </a:rPr>
              <a:t>and foreign keys. This may be the primary means to assign these keys or it may be how a </a:t>
            </a:r>
            <a:r>
              <a:rPr lang="en-GB" sz="2000" dirty="0" smtClean="0">
                <a:solidFill>
                  <a:srgbClr val="000000"/>
                </a:solidFill>
              </a:rPr>
              <a:t>BI developer </a:t>
            </a:r>
            <a:r>
              <a:rPr lang="en-GB" sz="2000" dirty="0">
                <a:solidFill>
                  <a:srgbClr val="000000"/>
                </a:solidFill>
              </a:rPr>
              <a:t>would override assumptions that the BI tool had made regarding the key </a:t>
            </a:r>
            <a:r>
              <a:rPr lang="en-GB" sz="2000" dirty="0" smtClean="0">
                <a:solidFill>
                  <a:srgbClr val="000000"/>
                </a:solidFill>
              </a:rPr>
              <a:t>relationships.</a:t>
            </a:r>
          </a:p>
          <a:p>
            <a:pPr marL="444500" indent="-179388">
              <a:lnSpc>
                <a:spcPct val="120000"/>
              </a:lnSpc>
              <a:buFont typeface="Calibri" panose="020F0502020204030204" pitchFamily="34" charset="0"/>
              <a:buChar char="₋"/>
            </a:pPr>
            <a:r>
              <a:rPr lang="en-GB" sz="2000" dirty="0" smtClean="0">
                <a:solidFill>
                  <a:srgbClr val="000000"/>
                </a:solidFill>
              </a:rPr>
              <a:t>Write </a:t>
            </a:r>
            <a:r>
              <a:rPr lang="en-GB" sz="2000" dirty="0">
                <a:solidFill>
                  <a:srgbClr val="000000"/>
                </a:solidFill>
              </a:rPr>
              <a:t>a custom-coded SQL statement (or whatever the equivalent is in the data source you </a:t>
            </a:r>
            <a:r>
              <a:rPr lang="en-GB" sz="2000" dirty="0" smtClean="0">
                <a:solidFill>
                  <a:srgbClr val="000000"/>
                </a:solidFill>
              </a:rPr>
              <a:t>are accessing</a:t>
            </a:r>
            <a:r>
              <a:rPr lang="en-GB" sz="2000" dirty="0">
                <a:solidFill>
                  <a:srgbClr val="000000"/>
                </a:solidFill>
              </a:rPr>
              <a:t>) to join the appropriate </a:t>
            </a:r>
            <a:r>
              <a:rPr lang="en-GB" sz="2000" dirty="0" smtClean="0">
                <a:solidFill>
                  <a:srgbClr val="000000"/>
                </a:solidFill>
              </a:rPr>
              <a:t>tables.</a:t>
            </a:r>
          </a:p>
        </p:txBody>
      </p:sp>
      <p:sp>
        <p:nvSpPr>
          <p:cNvPr id="3" name="Slide Number Placeholder 2"/>
          <p:cNvSpPr>
            <a:spLocks noGrp="1"/>
          </p:cNvSpPr>
          <p:nvPr>
            <p:ph type="sldNum" sz="quarter" idx="12"/>
          </p:nvPr>
        </p:nvSpPr>
        <p:spPr/>
        <p:txBody>
          <a:bodyPr/>
          <a:lstStyle/>
          <a:p>
            <a:fld id="{DD40C559-0D42-4D76-92B1-8C19F3BDA397}" type="slidenum">
              <a:rPr lang="en-US" smtClean="0"/>
              <a:t>75</a:t>
            </a:fld>
            <a:endParaRPr lang="en-US"/>
          </a:p>
        </p:txBody>
      </p:sp>
    </p:spTree>
    <p:extLst>
      <p:ext uri="{BB962C8B-B14F-4D97-AF65-F5344CB8AC3E}">
        <p14:creationId xmlns:p14="http://schemas.microsoft.com/office/powerpoint/2010/main" val="332751464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BI Development</a:t>
            </a:r>
            <a:br>
              <a:rPr lang="en-US" b="1" dirty="0" smtClean="0"/>
            </a:br>
            <a:r>
              <a:rPr lang="en-US" sz="3200" b="1" dirty="0">
                <a:solidFill>
                  <a:schemeClr val="accent2">
                    <a:lumMod val="75000"/>
                  </a:schemeClr>
                </a:solidFill>
              </a:rPr>
              <a:t>BI Application Development Tasks/Create data </a:t>
            </a:r>
            <a:r>
              <a:rPr lang="en-US" sz="3200" b="1" dirty="0" smtClean="0">
                <a:solidFill>
                  <a:schemeClr val="accent2">
                    <a:lumMod val="75000"/>
                  </a:schemeClr>
                </a:solidFill>
              </a:rPr>
              <a:t>content (Cont.) </a:t>
            </a:r>
            <a:endParaRPr lang="en-US" b="1" dirty="0">
              <a:solidFill>
                <a:schemeClr val="accent2">
                  <a:lumMod val="75000"/>
                </a:schemeClr>
              </a:solidFill>
            </a:endParaRPr>
          </a:p>
        </p:txBody>
      </p:sp>
      <p:sp>
        <p:nvSpPr>
          <p:cNvPr id="7" name="Content Placeholder 5">
            <a:extLst>
              <a:ext uri="{FF2B5EF4-FFF2-40B4-BE49-F238E27FC236}">
                <a16:creationId xmlns:a16="http://schemas.microsoft.com/office/drawing/2014/main" id="{D151B174-4662-5A4F-F2AC-9A2D2E754890}"/>
              </a:ext>
            </a:extLst>
          </p:cNvPr>
          <p:cNvSpPr>
            <a:spLocks noGrp="1"/>
          </p:cNvSpPr>
          <p:nvPr>
            <p:ph idx="1"/>
          </p:nvPr>
        </p:nvSpPr>
        <p:spPr>
          <a:xfrm>
            <a:off x="838200" y="2036203"/>
            <a:ext cx="10515600" cy="4320147"/>
          </a:xfrm>
        </p:spPr>
        <p:txBody>
          <a:bodyPr>
            <a:normAutofit fontScale="85000" lnSpcReduction="20000"/>
          </a:bodyPr>
          <a:lstStyle/>
          <a:p>
            <a:pPr>
              <a:lnSpc>
                <a:spcPct val="120000"/>
              </a:lnSpc>
            </a:pPr>
            <a:r>
              <a:rPr lang="en-GB" sz="2000" dirty="0" smtClean="0">
                <a:solidFill>
                  <a:srgbClr val="000000"/>
                </a:solidFill>
              </a:rPr>
              <a:t>The </a:t>
            </a:r>
            <a:r>
              <a:rPr lang="en-GB" sz="2000" dirty="0">
                <a:solidFill>
                  <a:srgbClr val="000000"/>
                </a:solidFill>
              </a:rPr>
              <a:t>scope of creating and modifying the schema used by the BI tool, often called a repository, </a:t>
            </a:r>
            <a:r>
              <a:rPr lang="en-GB" sz="2000" dirty="0" smtClean="0">
                <a:solidFill>
                  <a:srgbClr val="000000"/>
                </a:solidFill>
              </a:rPr>
              <a:t>will depend </a:t>
            </a:r>
            <a:r>
              <a:rPr lang="en-GB" sz="2000" dirty="0">
                <a:solidFill>
                  <a:srgbClr val="000000"/>
                </a:solidFill>
              </a:rPr>
              <a:t>on whether the business person accesses the schema to perform analysis or relies on </a:t>
            </a:r>
            <a:r>
              <a:rPr lang="en-GB" sz="2000" dirty="0" smtClean="0">
                <a:solidFill>
                  <a:srgbClr val="000000"/>
                </a:solidFill>
              </a:rPr>
              <a:t>prebuilt filters </a:t>
            </a:r>
            <a:r>
              <a:rPr lang="en-GB" sz="2000" dirty="0">
                <a:solidFill>
                  <a:srgbClr val="000000"/>
                </a:solidFill>
              </a:rPr>
              <a:t>and drop-down lists to select data. </a:t>
            </a:r>
            <a:endParaRPr lang="en-GB" sz="2000" dirty="0" smtClean="0">
              <a:solidFill>
                <a:srgbClr val="000000"/>
              </a:solidFill>
            </a:endParaRPr>
          </a:p>
          <a:p>
            <a:pPr>
              <a:lnSpc>
                <a:spcPct val="120000"/>
              </a:lnSpc>
            </a:pPr>
            <a:r>
              <a:rPr lang="en-GB" sz="2000" dirty="0" smtClean="0">
                <a:solidFill>
                  <a:srgbClr val="000000"/>
                </a:solidFill>
              </a:rPr>
              <a:t>Self-service </a:t>
            </a:r>
            <a:r>
              <a:rPr lang="en-GB" sz="2000" dirty="0">
                <a:solidFill>
                  <a:srgbClr val="000000"/>
                </a:solidFill>
              </a:rPr>
              <a:t>BI applications such as data discovery, </a:t>
            </a:r>
            <a:r>
              <a:rPr lang="en-GB" sz="2000" dirty="0" smtClean="0">
                <a:solidFill>
                  <a:srgbClr val="000000"/>
                </a:solidFill>
              </a:rPr>
              <a:t>OLAP cubes</a:t>
            </a:r>
            <a:r>
              <a:rPr lang="en-GB" sz="2000" dirty="0">
                <a:solidFill>
                  <a:srgbClr val="000000"/>
                </a:solidFill>
              </a:rPr>
              <a:t>, and pivot tables are the type of application requiring the business person to access the schema</a:t>
            </a:r>
            <a:r>
              <a:rPr lang="en-GB" sz="2000" dirty="0" smtClean="0">
                <a:solidFill>
                  <a:srgbClr val="000000"/>
                </a:solidFill>
              </a:rPr>
              <a:t>.</a:t>
            </a:r>
          </a:p>
          <a:p>
            <a:r>
              <a:rPr lang="en-GB" sz="2000" dirty="0"/>
              <a:t>When this happens, the BI developer may need to modify the BI tool schema to make it easier to </a:t>
            </a:r>
            <a:r>
              <a:rPr lang="en-GB" sz="2000" dirty="0" smtClean="0"/>
              <a:t>use by </a:t>
            </a:r>
            <a:r>
              <a:rPr lang="en-GB" sz="2000" dirty="0"/>
              <a:t>doing the </a:t>
            </a:r>
            <a:r>
              <a:rPr lang="en-GB" sz="2000" dirty="0" smtClean="0"/>
              <a:t>following:</a:t>
            </a:r>
          </a:p>
          <a:p>
            <a:pPr marL="444500">
              <a:buFontTx/>
              <a:buChar char="₋"/>
            </a:pPr>
            <a:r>
              <a:rPr lang="en-GB" sz="2000" dirty="0" smtClean="0"/>
              <a:t>Creating </a:t>
            </a:r>
            <a:r>
              <a:rPr lang="en-GB" sz="2000" dirty="0"/>
              <a:t>user-friendly names for </a:t>
            </a:r>
            <a:r>
              <a:rPr lang="en-GB" sz="2000" dirty="0" smtClean="0"/>
              <a:t>columns</a:t>
            </a:r>
          </a:p>
          <a:p>
            <a:pPr marL="444500">
              <a:buFontTx/>
              <a:buChar char="₋"/>
            </a:pPr>
            <a:r>
              <a:rPr lang="en-GB" sz="2000" dirty="0" smtClean="0"/>
              <a:t>Removing </a:t>
            </a:r>
            <a:r>
              <a:rPr lang="en-GB" sz="2000" dirty="0"/>
              <a:t>columns that are never </a:t>
            </a:r>
            <a:r>
              <a:rPr lang="en-GB" sz="2000" dirty="0" smtClean="0"/>
              <a:t>used</a:t>
            </a:r>
          </a:p>
          <a:p>
            <a:pPr marL="444500">
              <a:buFontTx/>
              <a:buChar char="₋"/>
            </a:pPr>
            <a:r>
              <a:rPr lang="en-GB" sz="2000" dirty="0" smtClean="0"/>
              <a:t>Creating </a:t>
            </a:r>
            <a:r>
              <a:rPr lang="en-GB" sz="2000" dirty="0"/>
              <a:t>relationships not found in the data sources needed for </a:t>
            </a:r>
            <a:r>
              <a:rPr lang="en-GB" sz="2000" dirty="0" smtClean="0"/>
              <a:t>analysis</a:t>
            </a:r>
          </a:p>
          <a:p>
            <a:pPr marL="444500">
              <a:buFontTx/>
              <a:buChar char="₋"/>
            </a:pPr>
            <a:r>
              <a:rPr lang="en-GB" sz="2000" dirty="0" smtClean="0"/>
              <a:t>Creating </a:t>
            </a:r>
            <a:r>
              <a:rPr lang="en-GB" sz="2000" dirty="0"/>
              <a:t>new </a:t>
            </a:r>
            <a:r>
              <a:rPr lang="en-GB" sz="2000" dirty="0" smtClean="0"/>
              <a:t>measures</a:t>
            </a:r>
          </a:p>
          <a:p>
            <a:pPr marL="444500">
              <a:buFontTx/>
              <a:buChar char="₋"/>
            </a:pPr>
            <a:r>
              <a:rPr lang="en-GB" sz="2000" dirty="0" smtClean="0"/>
              <a:t>Implementing </a:t>
            </a:r>
            <a:r>
              <a:rPr lang="en-GB" sz="2000" dirty="0"/>
              <a:t>business </a:t>
            </a:r>
            <a:r>
              <a:rPr lang="en-GB" sz="2000" dirty="0" smtClean="0"/>
              <a:t>algorithms</a:t>
            </a:r>
          </a:p>
          <a:p>
            <a:pPr marL="444500">
              <a:buFontTx/>
              <a:buChar char="₋"/>
            </a:pPr>
            <a:r>
              <a:rPr lang="en-GB" sz="2000" dirty="0" smtClean="0"/>
              <a:t>Creating </a:t>
            </a:r>
            <a:r>
              <a:rPr lang="en-GB" sz="2000" dirty="0"/>
              <a:t>aggregations</a:t>
            </a:r>
          </a:p>
          <a:p>
            <a:r>
              <a:rPr lang="en-GB" sz="2000" dirty="0"/>
              <a:t>This is typically performed using visual applications; however, some BI tools may require scripting.</a:t>
            </a:r>
            <a:endParaRPr lang="en-US" sz="2000" dirty="0">
              <a:solidFill>
                <a:srgbClr val="000000"/>
              </a:solidFill>
            </a:endParaRPr>
          </a:p>
        </p:txBody>
      </p:sp>
      <p:sp>
        <p:nvSpPr>
          <p:cNvPr id="3" name="Slide Number Placeholder 2"/>
          <p:cNvSpPr>
            <a:spLocks noGrp="1"/>
          </p:cNvSpPr>
          <p:nvPr>
            <p:ph type="sldNum" sz="quarter" idx="12"/>
          </p:nvPr>
        </p:nvSpPr>
        <p:spPr/>
        <p:txBody>
          <a:bodyPr/>
          <a:lstStyle/>
          <a:p>
            <a:fld id="{DD40C559-0D42-4D76-92B1-8C19F3BDA397}" type="slidenum">
              <a:rPr lang="en-US" smtClean="0"/>
              <a:t>76</a:t>
            </a:fld>
            <a:endParaRPr lang="en-US"/>
          </a:p>
        </p:txBody>
      </p:sp>
    </p:spTree>
    <p:extLst>
      <p:ext uri="{BB962C8B-B14F-4D97-AF65-F5344CB8AC3E}">
        <p14:creationId xmlns:p14="http://schemas.microsoft.com/office/powerpoint/2010/main" val="56866068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BI Development</a:t>
            </a:r>
            <a:br>
              <a:rPr lang="en-US" b="1" dirty="0" smtClean="0"/>
            </a:br>
            <a:r>
              <a:rPr lang="en-US" sz="3200" b="1" dirty="0" smtClean="0">
                <a:solidFill>
                  <a:schemeClr val="accent2">
                    <a:lumMod val="75000"/>
                  </a:schemeClr>
                </a:solidFill>
              </a:rPr>
              <a:t>BI Application Development Tasks/</a:t>
            </a:r>
            <a:r>
              <a:rPr lang="en-GB" sz="3200" b="1" dirty="0">
                <a:solidFill>
                  <a:schemeClr val="accent2">
                    <a:lumMod val="75000"/>
                  </a:schemeClr>
                </a:solidFill>
              </a:rPr>
              <a:t>Create data chart or visualizations for analysis</a:t>
            </a:r>
          </a:p>
        </p:txBody>
      </p:sp>
      <p:sp>
        <p:nvSpPr>
          <p:cNvPr id="7" name="Content Placeholder 5">
            <a:extLst>
              <a:ext uri="{FF2B5EF4-FFF2-40B4-BE49-F238E27FC236}">
                <a16:creationId xmlns:a16="http://schemas.microsoft.com/office/drawing/2014/main" id="{D151B174-4662-5A4F-F2AC-9A2D2E754890}"/>
              </a:ext>
            </a:extLst>
          </p:cNvPr>
          <p:cNvSpPr>
            <a:spLocks noGrp="1"/>
          </p:cNvSpPr>
          <p:nvPr>
            <p:ph idx="1"/>
          </p:nvPr>
        </p:nvSpPr>
        <p:spPr>
          <a:xfrm>
            <a:off x="838200" y="2003613"/>
            <a:ext cx="10515600" cy="3603812"/>
          </a:xfrm>
        </p:spPr>
        <p:txBody>
          <a:bodyPr>
            <a:normAutofit/>
          </a:bodyPr>
          <a:lstStyle/>
          <a:p>
            <a:r>
              <a:rPr lang="en-GB" sz="2000" dirty="0"/>
              <a:t>To select the best data chart or visualization, the BI developer examines the type of analysis that </a:t>
            </a:r>
            <a:r>
              <a:rPr lang="en-GB" sz="2000" dirty="0" smtClean="0"/>
              <a:t>the business </a:t>
            </a:r>
            <a:r>
              <a:rPr lang="en-GB" sz="2000" dirty="0"/>
              <a:t>person is going to perform and the data that it will use. </a:t>
            </a:r>
            <a:endParaRPr lang="en-GB" sz="2000" dirty="0" smtClean="0"/>
          </a:p>
          <a:p>
            <a:r>
              <a:rPr lang="en-GB" sz="2000" dirty="0" smtClean="0"/>
              <a:t>After </a:t>
            </a:r>
            <a:r>
              <a:rPr lang="en-GB" sz="2000" dirty="0"/>
              <a:t>the data content has been loaded, the BI developer creates each data chart individually </a:t>
            </a:r>
            <a:r>
              <a:rPr lang="en-GB" sz="2000" dirty="0" smtClean="0"/>
              <a:t>and tests </a:t>
            </a:r>
            <a:r>
              <a:rPr lang="en-GB" sz="2000" dirty="0"/>
              <a:t>how well it meets business requirements. </a:t>
            </a:r>
            <a:endParaRPr lang="en-GB" sz="2000" dirty="0" smtClean="0"/>
          </a:p>
          <a:p>
            <a:r>
              <a:rPr lang="en-GB" sz="2000" dirty="0" smtClean="0"/>
              <a:t>After </a:t>
            </a:r>
            <a:r>
              <a:rPr lang="en-GB" sz="2000" dirty="0"/>
              <a:t>these tests, business people should get a chance </a:t>
            </a:r>
            <a:r>
              <a:rPr lang="en-GB" sz="2000" dirty="0" smtClean="0"/>
              <a:t>to provide </a:t>
            </a:r>
            <a:r>
              <a:rPr lang="en-GB" sz="2000" dirty="0"/>
              <a:t>feedback on each of these data charts. This is not a formal user acceptance test (UAT), </a:t>
            </a:r>
            <a:r>
              <a:rPr lang="en-GB" sz="2000" dirty="0" smtClean="0"/>
              <a:t>but rather </a:t>
            </a:r>
            <a:r>
              <a:rPr lang="en-GB" sz="2000" dirty="0"/>
              <a:t>one of several checkpoints in the development lifecycle to get feedback as the BI application </a:t>
            </a:r>
            <a:r>
              <a:rPr lang="en-GB" sz="2000" dirty="0" smtClean="0"/>
              <a:t>is being </a:t>
            </a:r>
            <a:r>
              <a:rPr lang="en-GB" sz="2000" dirty="0"/>
              <a:t>incrementally built</a:t>
            </a:r>
            <a:r>
              <a:rPr lang="en-GB" sz="2000" dirty="0" smtClean="0"/>
              <a:t>.</a:t>
            </a:r>
            <a:endParaRPr lang="en-US" sz="1800" dirty="0" smtClean="0">
              <a:cs typeface="Arial" panose="020B0604020202020204" pitchFamily="34" charset="0"/>
            </a:endParaRPr>
          </a:p>
        </p:txBody>
      </p:sp>
      <p:sp>
        <p:nvSpPr>
          <p:cNvPr id="3" name="Slide Number Placeholder 2"/>
          <p:cNvSpPr>
            <a:spLocks noGrp="1"/>
          </p:cNvSpPr>
          <p:nvPr>
            <p:ph type="sldNum" sz="quarter" idx="12"/>
          </p:nvPr>
        </p:nvSpPr>
        <p:spPr/>
        <p:txBody>
          <a:bodyPr/>
          <a:lstStyle/>
          <a:p>
            <a:fld id="{DD40C559-0D42-4D76-92B1-8C19F3BDA397}" type="slidenum">
              <a:rPr lang="en-US" smtClean="0"/>
              <a:t>77</a:t>
            </a:fld>
            <a:endParaRPr lang="en-US"/>
          </a:p>
        </p:txBody>
      </p:sp>
    </p:spTree>
    <p:extLst>
      <p:ext uri="{BB962C8B-B14F-4D97-AF65-F5344CB8AC3E}">
        <p14:creationId xmlns:p14="http://schemas.microsoft.com/office/powerpoint/2010/main" val="58350678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228" y="286031"/>
            <a:ext cx="10515600" cy="1325563"/>
          </a:xfrm>
        </p:spPr>
        <p:txBody>
          <a:bodyPr>
            <a:normAutofit fontScale="90000"/>
          </a:bodyPr>
          <a:lstStyle/>
          <a:p>
            <a:pPr marL="533400">
              <a:lnSpc>
                <a:spcPct val="120000"/>
              </a:lnSpc>
            </a:pPr>
            <a:r>
              <a:rPr lang="en-US" b="1" dirty="0" smtClean="0"/>
              <a:t>BI Development</a:t>
            </a:r>
            <a:br>
              <a:rPr lang="en-US" b="1" dirty="0" smtClean="0"/>
            </a:br>
            <a:r>
              <a:rPr lang="en-US" sz="3200" b="1" dirty="0" smtClean="0">
                <a:solidFill>
                  <a:schemeClr val="accent2">
                    <a:lumMod val="75000"/>
                  </a:schemeClr>
                </a:solidFill>
              </a:rPr>
              <a:t>BI Application Development Tasks/</a:t>
            </a:r>
            <a:r>
              <a:rPr lang="en-GB" sz="3200" b="1" dirty="0">
                <a:solidFill>
                  <a:schemeClr val="accent2">
                    <a:lumMod val="75000"/>
                  </a:schemeClr>
                </a:solidFill>
              </a:rPr>
              <a:t>Create overall BI application</a:t>
            </a:r>
          </a:p>
        </p:txBody>
      </p:sp>
      <p:sp>
        <p:nvSpPr>
          <p:cNvPr id="7" name="Content Placeholder 5">
            <a:extLst>
              <a:ext uri="{FF2B5EF4-FFF2-40B4-BE49-F238E27FC236}">
                <a16:creationId xmlns:a16="http://schemas.microsoft.com/office/drawing/2014/main" id="{D151B174-4662-5A4F-F2AC-9A2D2E754890}"/>
              </a:ext>
            </a:extLst>
          </p:cNvPr>
          <p:cNvSpPr>
            <a:spLocks noGrp="1"/>
          </p:cNvSpPr>
          <p:nvPr>
            <p:ph idx="1"/>
          </p:nvPr>
        </p:nvSpPr>
        <p:spPr>
          <a:xfrm>
            <a:off x="838200" y="1976718"/>
            <a:ext cx="10515600" cy="4379633"/>
          </a:xfrm>
        </p:spPr>
        <p:txBody>
          <a:bodyPr>
            <a:normAutofit/>
          </a:bodyPr>
          <a:lstStyle/>
          <a:p>
            <a:r>
              <a:rPr lang="en-GB" sz="2000" dirty="0">
                <a:latin typeface="Times-Roman"/>
              </a:rPr>
              <a:t>Once all the data sources have been set up and each data chart has been built it is time to create </a:t>
            </a:r>
            <a:r>
              <a:rPr lang="en-GB" sz="2000" dirty="0" smtClean="0">
                <a:latin typeface="Times-Roman"/>
              </a:rPr>
              <a:t>the overall </a:t>
            </a:r>
            <a:r>
              <a:rPr lang="en-GB" sz="2000" dirty="0">
                <a:latin typeface="Times-Roman"/>
              </a:rPr>
              <a:t>BI application. </a:t>
            </a:r>
            <a:endParaRPr lang="en-GB" sz="2000" dirty="0" smtClean="0">
              <a:latin typeface="Times-Roman"/>
            </a:endParaRPr>
          </a:p>
          <a:p>
            <a:r>
              <a:rPr lang="en-GB" sz="2000" dirty="0" smtClean="0">
                <a:latin typeface="Times-Roman"/>
              </a:rPr>
              <a:t>This </a:t>
            </a:r>
            <a:r>
              <a:rPr lang="en-GB" sz="2000" dirty="0">
                <a:latin typeface="Times-Roman"/>
              </a:rPr>
              <a:t>means putting all the individual components into the overall BI </a:t>
            </a:r>
            <a:r>
              <a:rPr lang="en-GB" sz="2000" dirty="0" smtClean="0">
                <a:latin typeface="Times-Roman"/>
              </a:rPr>
              <a:t>application layout</a:t>
            </a:r>
            <a:r>
              <a:rPr lang="en-GB" sz="2000" dirty="0">
                <a:latin typeface="Times-Roman"/>
              </a:rPr>
              <a:t>, establishing the navigation capabilities, implementing the UI standards and interconnecting </a:t>
            </a:r>
            <a:r>
              <a:rPr lang="en-GB" sz="2000" dirty="0" smtClean="0">
                <a:latin typeface="Times-Roman"/>
              </a:rPr>
              <a:t>the components </a:t>
            </a:r>
            <a:r>
              <a:rPr lang="en-GB" sz="2000" dirty="0">
                <a:latin typeface="Times-Roman"/>
              </a:rPr>
              <a:t>as needed to support business </a:t>
            </a:r>
            <a:r>
              <a:rPr lang="en-GB" sz="2000" dirty="0" smtClean="0">
                <a:latin typeface="Times-Roman"/>
              </a:rPr>
              <a:t>requirements. </a:t>
            </a:r>
          </a:p>
          <a:p>
            <a:r>
              <a:rPr lang="en-GB" sz="2000" dirty="0" smtClean="0">
                <a:latin typeface="Times-Roman"/>
              </a:rPr>
              <a:t>Once </a:t>
            </a:r>
            <a:r>
              <a:rPr lang="en-GB" sz="2000" dirty="0">
                <a:latin typeface="Times-Roman"/>
              </a:rPr>
              <a:t>the overall BI application has gone through its prototyping tasks, then it will proceed into </a:t>
            </a:r>
            <a:r>
              <a:rPr lang="en-GB" sz="2000" dirty="0" smtClean="0">
                <a:latin typeface="Times-Roman"/>
              </a:rPr>
              <a:t>the BI </a:t>
            </a:r>
            <a:r>
              <a:rPr lang="en-GB" sz="2000" dirty="0">
                <a:latin typeface="Times-Roman"/>
              </a:rPr>
              <a:t>application testing lifecycle discussed in the following section.</a:t>
            </a:r>
            <a:endParaRPr lang="en-US" sz="1800" dirty="0" smtClean="0">
              <a:latin typeface="Calibri" panose="020F0502020204030204" pitchFamily="34" charset="0"/>
              <a:cs typeface="Arial" panose="020B0604020202020204" pitchFamily="34" charset="0"/>
            </a:endParaRPr>
          </a:p>
          <a:p>
            <a:pPr marL="0" indent="0">
              <a:buNone/>
            </a:pPr>
            <a:endParaRPr lang="en-US" dirty="0"/>
          </a:p>
        </p:txBody>
      </p:sp>
      <p:sp>
        <p:nvSpPr>
          <p:cNvPr id="3" name="Slide Number Placeholder 2"/>
          <p:cNvSpPr>
            <a:spLocks noGrp="1"/>
          </p:cNvSpPr>
          <p:nvPr>
            <p:ph type="sldNum" sz="quarter" idx="12"/>
          </p:nvPr>
        </p:nvSpPr>
        <p:spPr/>
        <p:txBody>
          <a:bodyPr/>
          <a:lstStyle/>
          <a:p>
            <a:fld id="{DD40C559-0D42-4D76-92B1-8C19F3BDA397}" type="slidenum">
              <a:rPr lang="en-US" smtClean="0"/>
              <a:t>78</a:t>
            </a:fld>
            <a:endParaRPr lang="en-US"/>
          </a:p>
        </p:txBody>
      </p:sp>
    </p:spTree>
    <p:extLst>
      <p:ext uri="{BB962C8B-B14F-4D97-AF65-F5344CB8AC3E}">
        <p14:creationId xmlns:p14="http://schemas.microsoft.com/office/powerpoint/2010/main" val="84079582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BI Application </a:t>
            </a:r>
            <a:r>
              <a:rPr lang="en-US" b="1" dirty="0" smtClean="0"/>
              <a:t>Testing</a:t>
            </a:r>
            <a:endParaRPr lang="en-US" b="1" dirty="0"/>
          </a:p>
        </p:txBody>
      </p:sp>
      <p:sp>
        <p:nvSpPr>
          <p:cNvPr id="7" name="Content Placeholder 5">
            <a:extLst>
              <a:ext uri="{FF2B5EF4-FFF2-40B4-BE49-F238E27FC236}">
                <a16:creationId xmlns:a16="http://schemas.microsoft.com/office/drawing/2014/main" id="{D151B174-4662-5A4F-F2AC-9A2D2E754890}"/>
              </a:ext>
            </a:extLst>
          </p:cNvPr>
          <p:cNvSpPr>
            <a:spLocks noGrp="1"/>
          </p:cNvSpPr>
          <p:nvPr>
            <p:ph idx="1"/>
          </p:nvPr>
        </p:nvSpPr>
        <p:spPr>
          <a:xfrm>
            <a:off x="838200" y="1825625"/>
            <a:ext cx="10515600" cy="4351338"/>
          </a:xfrm>
        </p:spPr>
        <p:txBody>
          <a:bodyPr>
            <a:normAutofit/>
          </a:bodyPr>
          <a:lstStyle/>
          <a:p>
            <a:r>
              <a:rPr lang="en-GB" sz="1800" dirty="0">
                <a:solidFill>
                  <a:srgbClr val="000000"/>
                </a:solidFill>
              </a:rPr>
              <a:t>It is best to conduct BI application testing iteratively and incrementally as discussed in Chapter 18. </a:t>
            </a:r>
            <a:r>
              <a:rPr lang="en-GB" sz="1800" dirty="0" smtClean="0">
                <a:solidFill>
                  <a:srgbClr val="000000"/>
                </a:solidFill>
              </a:rPr>
              <a:t>BI testing </a:t>
            </a:r>
            <a:r>
              <a:rPr lang="en-GB" sz="1800" dirty="0">
                <a:solidFill>
                  <a:srgbClr val="000000"/>
                </a:solidFill>
              </a:rPr>
              <a:t>is a collaborative effort between BI developers and business people whose involvement in </a:t>
            </a:r>
            <a:r>
              <a:rPr lang="en-GB" sz="1800" dirty="0" smtClean="0">
                <a:solidFill>
                  <a:srgbClr val="000000"/>
                </a:solidFill>
              </a:rPr>
              <a:t>working hands-on </a:t>
            </a:r>
            <a:r>
              <a:rPr lang="en-GB" sz="1800" dirty="0">
                <a:solidFill>
                  <a:srgbClr val="000000"/>
                </a:solidFill>
              </a:rPr>
              <a:t>with the BI applications started with the BI prototyping tasks. </a:t>
            </a:r>
            <a:endParaRPr lang="en-GB" sz="1800" dirty="0" smtClean="0">
              <a:solidFill>
                <a:srgbClr val="000000"/>
              </a:solidFill>
            </a:endParaRPr>
          </a:p>
          <a:p>
            <a:r>
              <a:rPr lang="en-GB" sz="1800" dirty="0" smtClean="0">
                <a:solidFill>
                  <a:srgbClr val="000000"/>
                </a:solidFill>
              </a:rPr>
              <a:t>As </a:t>
            </a:r>
            <a:r>
              <a:rPr lang="en-GB" sz="1800" dirty="0">
                <a:solidFill>
                  <a:srgbClr val="000000"/>
                </a:solidFill>
              </a:rPr>
              <a:t>depicted in </a:t>
            </a:r>
            <a:r>
              <a:rPr lang="en-GB" sz="1800" dirty="0">
                <a:solidFill>
                  <a:srgbClr val="0081AD"/>
                </a:solidFill>
              </a:rPr>
              <a:t>Figure </a:t>
            </a:r>
            <a:r>
              <a:rPr lang="en-GB" sz="1800" dirty="0" smtClean="0">
                <a:solidFill>
                  <a:srgbClr val="0081AD"/>
                </a:solidFill>
              </a:rPr>
              <a:t>14.8</a:t>
            </a:r>
            <a:r>
              <a:rPr lang="en-GB" sz="1800" dirty="0" smtClean="0">
                <a:solidFill>
                  <a:srgbClr val="000000"/>
                </a:solidFill>
              </a:rPr>
              <a:t>, there </a:t>
            </a:r>
            <a:r>
              <a:rPr lang="en-GB" sz="1800" dirty="0">
                <a:solidFill>
                  <a:srgbClr val="000000"/>
                </a:solidFill>
              </a:rPr>
              <a:t>are three testing phases: unit, BI applications, and BI systems.</a:t>
            </a:r>
          </a:p>
          <a:p>
            <a:r>
              <a:rPr lang="en-GB" sz="1800" dirty="0">
                <a:solidFill>
                  <a:srgbClr val="000000"/>
                </a:solidFill>
              </a:rPr>
              <a:t>The following tasks need to be performed:</a:t>
            </a:r>
          </a:p>
          <a:p>
            <a:r>
              <a:rPr lang="en-GB" sz="1800" b="1" dirty="0" smtClean="0">
                <a:solidFill>
                  <a:srgbClr val="000000"/>
                </a:solidFill>
              </a:rPr>
              <a:t>Developer </a:t>
            </a:r>
            <a:r>
              <a:rPr lang="en-GB" sz="1800" b="1" dirty="0">
                <a:solidFill>
                  <a:srgbClr val="000000"/>
                </a:solidFill>
              </a:rPr>
              <a:t>unit tests</a:t>
            </a:r>
            <a:r>
              <a:rPr lang="en-GB" sz="1800" dirty="0">
                <a:solidFill>
                  <a:srgbClr val="000000"/>
                </a:solidFill>
              </a:rPr>
              <a:t>. </a:t>
            </a:r>
            <a:endParaRPr lang="en-GB" sz="1800" dirty="0" smtClean="0">
              <a:solidFill>
                <a:srgbClr val="000000"/>
              </a:solidFill>
            </a:endParaRPr>
          </a:p>
          <a:p>
            <a:pPr marL="536575">
              <a:buFontTx/>
              <a:buChar char="₋"/>
            </a:pPr>
            <a:r>
              <a:rPr lang="en-GB" sz="1800" dirty="0" smtClean="0">
                <a:solidFill>
                  <a:srgbClr val="000000"/>
                </a:solidFill>
              </a:rPr>
              <a:t>BI </a:t>
            </a:r>
            <a:r>
              <a:rPr lang="en-GB" sz="1800" dirty="0">
                <a:solidFill>
                  <a:srgbClr val="000000"/>
                </a:solidFill>
              </a:rPr>
              <a:t>developers test each BI application after it has been built. The </a:t>
            </a:r>
            <a:r>
              <a:rPr lang="en-GB" sz="1800" dirty="0" smtClean="0">
                <a:solidFill>
                  <a:srgbClr val="000000"/>
                </a:solidFill>
              </a:rPr>
              <a:t>developers verify </a:t>
            </a:r>
            <a:r>
              <a:rPr lang="en-GB" sz="1800" dirty="0">
                <a:solidFill>
                  <a:srgbClr val="000000"/>
                </a:solidFill>
              </a:rPr>
              <a:t>that the BI application operates in accordance with the BI specifications as they </a:t>
            </a:r>
            <a:r>
              <a:rPr lang="en-GB" sz="1800" dirty="0" smtClean="0">
                <a:solidFill>
                  <a:srgbClr val="000000"/>
                </a:solidFill>
              </a:rPr>
              <a:t>interpret them</a:t>
            </a:r>
            <a:r>
              <a:rPr lang="en-GB" sz="1800" dirty="0">
                <a:solidFill>
                  <a:srgbClr val="000000"/>
                </a:solidFill>
              </a:rPr>
              <a:t>. </a:t>
            </a:r>
            <a:endParaRPr lang="en-GB" sz="1800" dirty="0" smtClean="0">
              <a:solidFill>
                <a:srgbClr val="000000"/>
              </a:solidFill>
            </a:endParaRPr>
          </a:p>
          <a:p>
            <a:pPr marL="536575">
              <a:buFontTx/>
              <a:buChar char="₋"/>
            </a:pPr>
            <a:r>
              <a:rPr lang="en-GB" sz="1800" dirty="0" smtClean="0">
                <a:solidFill>
                  <a:srgbClr val="000000"/>
                </a:solidFill>
              </a:rPr>
              <a:t>This </a:t>
            </a:r>
            <a:r>
              <a:rPr lang="en-GB" sz="1800" dirty="0">
                <a:solidFill>
                  <a:srgbClr val="000000"/>
                </a:solidFill>
              </a:rPr>
              <a:t>is a technical test of the application. If the developers discover any issues that </a:t>
            </a:r>
            <a:r>
              <a:rPr lang="en-GB" sz="1800" dirty="0" smtClean="0">
                <a:solidFill>
                  <a:srgbClr val="000000"/>
                </a:solidFill>
              </a:rPr>
              <a:t>would hinder </a:t>
            </a:r>
            <a:r>
              <a:rPr lang="en-GB" sz="1800" dirty="0">
                <a:solidFill>
                  <a:srgbClr val="000000"/>
                </a:solidFill>
              </a:rPr>
              <a:t>business people from testing the application, then they should notify them and try to </a:t>
            </a:r>
            <a:r>
              <a:rPr lang="en-GB" sz="1800" dirty="0" smtClean="0">
                <a:solidFill>
                  <a:srgbClr val="000000"/>
                </a:solidFill>
              </a:rPr>
              <a:t>fix whatever </a:t>
            </a:r>
            <a:r>
              <a:rPr lang="en-GB" sz="1800" dirty="0">
                <a:solidFill>
                  <a:srgbClr val="000000"/>
                </a:solidFill>
              </a:rPr>
              <a:t>is preventing the application from moving forward</a:t>
            </a:r>
            <a:r>
              <a:rPr lang="en-GB" sz="1800" dirty="0" smtClean="0">
                <a:solidFill>
                  <a:srgbClr val="000000"/>
                </a:solidFill>
              </a:rPr>
              <a:t>.</a:t>
            </a:r>
            <a:endParaRPr lang="en-US" sz="1800" dirty="0">
              <a:cs typeface="Arial" panose="020B0604020202020204" pitchFamily="34" charset="0"/>
            </a:endParaRPr>
          </a:p>
          <a:p>
            <a:pPr marL="0" indent="0">
              <a:buNone/>
            </a:pPr>
            <a:endParaRPr lang="en-US" sz="1800" dirty="0"/>
          </a:p>
        </p:txBody>
      </p:sp>
      <p:sp>
        <p:nvSpPr>
          <p:cNvPr id="3" name="Slide Number Placeholder 2"/>
          <p:cNvSpPr>
            <a:spLocks noGrp="1"/>
          </p:cNvSpPr>
          <p:nvPr>
            <p:ph type="sldNum" sz="quarter" idx="12"/>
          </p:nvPr>
        </p:nvSpPr>
        <p:spPr/>
        <p:txBody>
          <a:bodyPr/>
          <a:lstStyle/>
          <a:p>
            <a:fld id="{DD40C559-0D42-4D76-92B1-8C19F3BDA397}" type="slidenum">
              <a:rPr lang="en-US" smtClean="0"/>
              <a:t>79</a:t>
            </a:fld>
            <a:endParaRPr lang="en-US"/>
          </a:p>
        </p:txBody>
      </p:sp>
    </p:spTree>
    <p:extLst>
      <p:ext uri="{BB962C8B-B14F-4D97-AF65-F5344CB8AC3E}">
        <p14:creationId xmlns:p14="http://schemas.microsoft.com/office/powerpoint/2010/main" val="27171030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779" y="0"/>
            <a:ext cx="10515600" cy="1325563"/>
          </a:xfrm>
        </p:spPr>
        <p:txBody>
          <a:bodyPr/>
          <a:lstStyle/>
          <a:p>
            <a:r>
              <a:rPr lang="en-US" b="1" dirty="0" smtClean="0"/>
              <a:t>Creating BI </a:t>
            </a:r>
            <a:r>
              <a:rPr lang="en-US" b="1" dirty="0"/>
              <a:t>Personas</a:t>
            </a:r>
          </a:p>
        </p:txBody>
      </p:sp>
      <p:sp>
        <p:nvSpPr>
          <p:cNvPr id="7" name="Content Placeholder 5">
            <a:extLst>
              <a:ext uri="{FF2B5EF4-FFF2-40B4-BE49-F238E27FC236}">
                <a16:creationId xmlns:a16="http://schemas.microsoft.com/office/drawing/2014/main" id="{D151B174-4662-5A4F-F2AC-9A2D2E754890}"/>
              </a:ext>
            </a:extLst>
          </p:cNvPr>
          <p:cNvSpPr>
            <a:spLocks noGrp="1"/>
          </p:cNvSpPr>
          <p:nvPr>
            <p:ph idx="1"/>
          </p:nvPr>
        </p:nvSpPr>
        <p:spPr>
          <a:xfrm>
            <a:off x="664779" y="1232229"/>
            <a:ext cx="10515600" cy="4351338"/>
          </a:xfrm>
        </p:spPr>
        <p:txBody>
          <a:bodyPr>
            <a:normAutofit fontScale="25000" lnSpcReduction="20000"/>
          </a:bodyPr>
          <a:lstStyle/>
          <a:p>
            <a:pPr marL="342900" indent="-342900">
              <a:lnSpc>
                <a:spcPct val="150000"/>
              </a:lnSpc>
              <a:buFont typeface="Symbol" pitchFamily="2" charset="2"/>
              <a:buChar char=""/>
            </a:pPr>
            <a:r>
              <a:rPr lang="en-GB" sz="7200" dirty="0">
                <a:cs typeface="Arial" panose="020B0604020202020204" pitchFamily="34" charset="0"/>
              </a:rPr>
              <a:t>In almost every industry, marketing groups perform </a:t>
            </a:r>
            <a:r>
              <a:rPr lang="en-GB" sz="7200" dirty="0">
                <a:solidFill>
                  <a:schemeClr val="accent1">
                    <a:lumMod val="75000"/>
                  </a:schemeClr>
                </a:solidFill>
                <a:cs typeface="Arial" panose="020B0604020202020204" pitchFamily="34" charset="0"/>
              </a:rPr>
              <a:t>customer segmentation </a:t>
            </a:r>
            <a:r>
              <a:rPr lang="en-GB" sz="7200" dirty="0">
                <a:cs typeface="Arial" panose="020B0604020202020204" pitchFamily="34" charset="0"/>
              </a:rPr>
              <a:t>analysis for their </a:t>
            </a:r>
            <a:r>
              <a:rPr lang="en-GB" sz="7200" dirty="0" smtClean="0">
                <a:cs typeface="Arial" panose="020B0604020202020204" pitchFamily="34" charset="0"/>
              </a:rPr>
              <a:t>companies to </a:t>
            </a:r>
            <a:r>
              <a:rPr lang="en-GB" sz="7200" dirty="0">
                <a:cs typeface="Arial" panose="020B0604020202020204" pitchFamily="34" charset="0"/>
              </a:rPr>
              <a:t>sell products or services targeted at specific segments</a:t>
            </a:r>
            <a:r>
              <a:rPr lang="en-GB" sz="7200" dirty="0" smtClean="0">
                <a:cs typeface="Arial" panose="020B0604020202020204" pitchFamily="34" charset="0"/>
              </a:rPr>
              <a:t>. </a:t>
            </a:r>
          </a:p>
          <a:p>
            <a:pPr marL="342900" indent="-342900">
              <a:lnSpc>
                <a:spcPct val="150000"/>
              </a:lnSpc>
              <a:buFont typeface="Symbol" pitchFamily="2" charset="2"/>
              <a:buChar char=""/>
            </a:pPr>
            <a:r>
              <a:rPr lang="en-GB" sz="7200" dirty="0" smtClean="0">
                <a:solidFill>
                  <a:schemeClr val="accent1">
                    <a:lumMod val="75000"/>
                  </a:schemeClr>
                </a:solidFill>
                <a:cs typeface="Arial" panose="020B0604020202020204" pitchFamily="34" charset="0"/>
              </a:rPr>
              <a:t>The </a:t>
            </a:r>
            <a:r>
              <a:rPr lang="en-GB" sz="7200" dirty="0">
                <a:solidFill>
                  <a:schemeClr val="accent1">
                    <a:lumMod val="75000"/>
                  </a:schemeClr>
                </a:solidFill>
                <a:cs typeface="Arial" panose="020B0604020202020204" pitchFamily="34" charset="0"/>
              </a:rPr>
              <a:t>key to success</a:t>
            </a:r>
            <a:r>
              <a:rPr lang="en-GB" sz="7200" dirty="0">
                <a:cs typeface="Arial" panose="020B0604020202020204" pitchFamily="34" charset="0"/>
              </a:rPr>
              <a:t>, just like in marketing</a:t>
            </a:r>
            <a:r>
              <a:rPr lang="en-GB" sz="7200" b="1" dirty="0">
                <a:cs typeface="Arial" panose="020B0604020202020204" pitchFamily="34" charset="0"/>
              </a:rPr>
              <a:t>,</a:t>
            </a:r>
            <a:r>
              <a:rPr lang="en-GB" sz="7200" dirty="0">
                <a:solidFill>
                  <a:schemeClr val="accent1">
                    <a:lumMod val="75000"/>
                  </a:schemeClr>
                </a:solidFill>
                <a:cs typeface="Arial" panose="020B0604020202020204" pitchFamily="34" charset="0"/>
              </a:rPr>
              <a:t> is to target the BI application to the correct customer </a:t>
            </a:r>
            <a:r>
              <a:rPr lang="en-GB" sz="7200" dirty="0" smtClean="0">
                <a:solidFill>
                  <a:schemeClr val="accent1">
                    <a:lumMod val="75000"/>
                  </a:schemeClr>
                </a:solidFill>
                <a:cs typeface="Arial" panose="020B0604020202020204" pitchFamily="34" charset="0"/>
              </a:rPr>
              <a:t>segmentation.</a:t>
            </a:r>
          </a:p>
          <a:p>
            <a:pPr marL="342900" indent="-342900">
              <a:lnSpc>
                <a:spcPct val="150000"/>
              </a:lnSpc>
              <a:buFont typeface="Symbol" pitchFamily="2" charset="2"/>
              <a:buChar char=""/>
            </a:pPr>
            <a:r>
              <a:rPr lang="en-GB" sz="7200" dirty="0" smtClean="0">
                <a:cs typeface="Arial" panose="020B0604020202020204" pitchFamily="34" charset="0"/>
              </a:rPr>
              <a:t>We </a:t>
            </a:r>
            <a:r>
              <a:rPr lang="en-GB" sz="7200" dirty="0">
                <a:cs typeface="Arial" panose="020B0604020202020204" pitchFamily="34" charset="0"/>
              </a:rPr>
              <a:t>refer to the characteristics of a segmentation of business people as a </a:t>
            </a:r>
            <a:r>
              <a:rPr lang="en-GB" sz="7200" b="1" i="1" dirty="0">
                <a:cs typeface="Arial" panose="020B0604020202020204" pitchFamily="34" charset="0"/>
              </a:rPr>
              <a:t>persona</a:t>
            </a:r>
            <a:r>
              <a:rPr lang="en-GB" sz="7200" dirty="0">
                <a:cs typeface="Arial" panose="020B0604020202020204" pitchFamily="34" charset="0"/>
              </a:rPr>
              <a:t>. </a:t>
            </a:r>
            <a:endParaRPr lang="en-GB" sz="7200" dirty="0" smtClean="0">
              <a:cs typeface="Arial" panose="020B0604020202020204" pitchFamily="34" charset="0"/>
            </a:endParaRPr>
          </a:p>
          <a:p>
            <a:pPr marL="342900" indent="-342900">
              <a:lnSpc>
                <a:spcPct val="150000"/>
              </a:lnSpc>
              <a:buFont typeface="Symbol" pitchFamily="2" charset="2"/>
              <a:buChar char=""/>
            </a:pPr>
            <a:r>
              <a:rPr lang="en-GB" sz="7200" dirty="0" smtClean="0">
                <a:cs typeface="Arial" panose="020B0604020202020204" pitchFamily="34" charset="0"/>
              </a:rPr>
              <a:t>Product vendors and IT personnel have been frustrated for years that they have not been able to get BI to be pervasive throughout an enterprise. </a:t>
            </a:r>
            <a:r>
              <a:rPr lang="en-GB" sz="7200" dirty="0" smtClean="0">
                <a:solidFill>
                  <a:schemeClr val="accent2">
                    <a:lumMod val="75000"/>
                  </a:schemeClr>
                </a:solidFill>
                <a:cs typeface="Arial" panose="020B0604020202020204" pitchFamily="34" charset="0"/>
              </a:rPr>
              <a:t>The </a:t>
            </a:r>
            <a:r>
              <a:rPr lang="en-GB" sz="7200" dirty="0">
                <a:solidFill>
                  <a:schemeClr val="accent2">
                    <a:lumMod val="75000"/>
                  </a:schemeClr>
                </a:solidFill>
                <a:cs typeface="Arial" panose="020B0604020202020204" pitchFamily="34" charset="0"/>
              </a:rPr>
              <a:t>key to making </a:t>
            </a:r>
            <a:r>
              <a:rPr lang="en-GB" sz="7200" dirty="0" smtClean="0">
                <a:solidFill>
                  <a:schemeClr val="accent2">
                    <a:lumMod val="75000"/>
                  </a:schemeClr>
                </a:solidFill>
                <a:cs typeface="Arial" panose="020B0604020202020204" pitchFamily="34" charset="0"/>
              </a:rPr>
              <a:t>it </a:t>
            </a:r>
            <a:r>
              <a:rPr lang="en-GB" sz="7200" dirty="0">
                <a:solidFill>
                  <a:schemeClr val="accent2">
                    <a:lumMod val="75000"/>
                  </a:schemeClr>
                </a:solidFill>
                <a:cs typeface="Arial" panose="020B0604020202020204" pitchFamily="34" charset="0"/>
              </a:rPr>
              <a:t>pervasive is to identify the BI personas, determine what tools support them, and then structure BI applications for them</a:t>
            </a:r>
            <a:r>
              <a:rPr lang="en-GB" sz="7200" dirty="0">
                <a:cs typeface="Arial" panose="020B0604020202020204" pitchFamily="34" charset="0"/>
              </a:rPr>
              <a:t>. </a:t>
            </a:r>
          </a:p>
          <a:p>
            <a:pPr marL="342900" indent="-342900">
              <a:lnSpc>
                <a:spcPct val="150000"/>
              </a:lnSpc>
              <a:buFont typeface="Symbol" pitchFamily="2" charset="2"/>
              <a:buChar char=""/>
            </a:pPr>
            <a:r>
              <a:rPr lang="en-GB" sz="7200" dirty="0">
                <a:cs typeface="Arial" panose="020B0604020202020204" pitchFamily="34" charset="0"/>
              </a:rPr>
              <a:t>The business personas are:</a:t>
            </a:r>
          </a:p>
          <a:p>
            <a:pPr marL="725488" indent="-363538">
              <a:buFontTx/>
              <a:buChar char="₋"/>
            </a:pPr>
            <a:r>
              <a:rPr lang="en-GB" sz="7200" dirty="0" smtClean="0"/>
              <a:t>Casual </a:t>
            </a:r>
            <a:r>
              <a:rPr lang="en-GB" sz="7200" dirty="0"/>
              <a:t>consumers</a:t>
            </a:r>
          </a:p>
          <a:p>
            <a:pPr marL="725488" indent="-363538">
              <a:buFontTx/>
              <a:buChar char="₋"/>
            </a:pPr>
            <a:r>
              <a:rPr lang="en-GB" sz="7200" dirty="0" smtClean="0"/>
              <a:t>Analysts</a:t>
            </a:r>
            <a:endParaRPr lang="en-GB" sz="7200" dirty="0"/>
          </a:p>
          <a:p>
            <a:pPr marL="725488" indent="-363538">
              <a:buFontTx/>
              <a:buChar char="₋"/>
            </a:pPr>
            <a:r>
              <a:rPr lang="en-GB" sz="7200" dirty="0" smtClean="0"/>
              <a:t>Power </a:t>
            </a:r>
            <a:r>
              <a:rPr lang="en-GB" sz="7200" dirty="0"/>
              <a:t>users</a:t>
            </a:r>
          </a:p>
          <a:p>
            <a:pPr marL="725488" indent="-363538">
              <a:buFontTx/>
              <a:buChar char="₋"/>
            </a:pPr>
            <a:r>
              <a:rPr lang="en-GB" sz="7200" dirty="0" smtClean="0"/>
              <a:t>Data scientists</a:t>
            </a:r>
            <a:endParaRPr lang="en-GB" sz="7200" dirty="0">
              <a:latin typeface="Calibri" panose="020F0502020204030204" pitchFamily="34" charset="0"/>
              <a:cs typeface="Arial" panose="020B0604020202020204" pitchFamily="34" charset="0"/>
            </a:endParaRPr>
          </a:p>
          <a:p>
            <a:pPr marL="342900" indent="-342900">
              <a:lnSpc>
                <a:spcPct val="150000"/>
              </a:lnSpc>
              <a:buFont typeface="Symbol" pitchFamily="2" charset="2"/>
              <a:buChar char=""/>
            </a:pPr>
            <a:endParaRPr lang="en-US" sz="1800" dirty="0">
              <a:latin typeface="Calibri" panose="020F0502020204030204" pitchFamily="34" charset="0"/>
              <a:cs typeface="Arial" panose="020B0604020202020204" pitchFamily="34" charset="0"/>
            </a:endParaRPr>
          </a:p>
          <a:p>
            <a:pPr marL="0" indent="0">
              <a:buNone/>
            </a:pPr>
            <a:endParaRPr lang="en-US" dirty="0"/>
          </a:p>
        </p:txBody>
      </p:sp>
      <p:sp>
        <p:nvSpPr>
          <p:cNvPr id="3" name="Slide Number Placeholder 2"/>
          <p:cNvSpPr>
            <a:spLocks noGrp="1"/>
          </p:cNvSpPr>
          <p:nvPr>
            <p:ph type="sldNum" sz="quarter" idx="12"/>
          </p:nvPr>
        </p:nvSpPr>
        <p:spPr/>
        <p:txBody>
          <a:bodyPr/>
          <a:lstStyle/>
          <a:p>
            <a:fld id="{DD40C559-0D42-4D76-92B1-8C19F3BDA397}" type="slidenum">
              <a:rPr lang="en-US" smtClean="0"/>
              <a:t>8</a:t>
            </a:fld>
            <a:endParaRPr lang="en-US"/>
          </a:p>
        </p:txBody>
      </p:sp>
    </p:spTree>
    <p:extLst>
      <p:ext uri="{BB962C8B-B14F-4D97-AF65-F5344CB8AC3E}">
        <p14:creationId xmlns:p14="http://schemas.microsoft.com/office/powerpoint/2010/main" val="386314575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 application testing</a:t>
            </a:r>
            <a:endParaRPr lang="en-US" dirty="0"/>
          </a:p>
        </p:txBody>
      </p:sp>
      <p:grpSp>
        <p:nvGrpSpPr>
          <p:cNvPr id="5" name="Group 4"/>
          <p:cNvGrpSpPr>
            <a:grpSpLocks noGrp="1" noUngrp="1" noChangeAspect="1"/>
          </p:cNvGrpSpPr>
          <p:nvPr/>
        </p:nvGrpSpPr>
        <p:grpSpPr>
          <a:xfrm>
            <a:off x="457200" y="2293938"/>
            <a:ext cx="11277600" cy="3770312"/>
            <a:chOff x="457200" y="2293938"/>
            <a:chExt cx="11277600" cy="3770312"/>
          </a:xfrm>
        </p:grpSpPr>
        <p:pic>
          <p:nvPicPr>
            <p:cNvPr id="3" name="Picture 2" descr="f14-08-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457200" y="2293938"/>
              <a:ext cx="11277600" cy="3389312"/>
            </a:xfrm>
            <a:prstGeom prst="rect">
              <a:avLst/>
            </a:prstGeom>
            <a:noFill/>
            <a:ln>
              <a:noFill/>
            </a:ln>
          </p:spPr>
        </p:pic>
        <p:sp>
          <p:nvSpPr>
            <p:cNvPr id="4" name="Rectangle 3"/>
            <p:cNvSpPr/>
            <p:nvPr/>
          </p:nvSpPr>
          <p:spPr>
            <a:xfrm>
              <a:off x="457200" y="5721350"/>
              <a:ext cx="11277600" cy="342900"/>
            </a:xfrm>
            <a:prstGeom prst="rect">
              <a:avLst/>
            </a:prstGeom>
            <a:noFill/>
            <a:ln>
              <a:noFill/>
            </a:ln>
          </p:spPr>
          <p:txBody>
            <a:bodyPr anchor="ctr">
              <a:normAutofit fontScale="85000" lnSpcReduction="20000"/>
            </a:bodyPr>
            <a:lstStyle/>
            <a:p>
              <a:pPr algn="ctr"/>
              <a:r>
                <a:rPr lang="en-US" sz="2400" dirty="0" smtClean="0"/>
                <a:t>f14-08</a:t>
              </a:r>
              <a:endParaRPr lang="en-US" sz="2400" dirty="0"/>
            </a:p>
          </p:txBody>
        </p:sp>
      </p:grpSp>
      <p:sp>
        <p:nvSpPr>
          <p:cNvPr id="6" name="Slide Number Placeholder 5"/>
          <p:cNvSpPr>
            <a:spLocks noGrp="1"/>
          </p:cNvSpPr>
          <p:nvPr>
            <p:ph type="sldNum" sz="quarter" idx="12"/>
          </p:nvPr>
        </p:nvSpPr>
        <p:spPr/>
        <p:txBody>
          <a:bodyPr/>
          <a:lstStyle/>
          <a:p>
            <a:fld id="{DD40C559-0D42-4D76-92B1-8C19F3BDA397}" type="slidenum">
              <a:rPr lang="en-US" smtClean="0"/>
              <a:t>80</a:t>
            </a:fld>
            <a:endParaRPr lang="en-US"/>
          </a:p>
        </p:txBody>
      </p:sp>
    </p:spTree>
    <p:extLst>
      <p:ext uri="{BB962C8B-B14F-4D97-AF65-F5344CB8AC3E}">
        <p14:creationId xmlns:p14="http://schemas.microsoft.com/office/powerpoint/2010/main" val="402850693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BI Application </a:t>
            </a:r>
            <a:r>
              <a:rPr lang="en-US" b="1" dirty="0" smtClean="0"/>
              <a:t>Testing (Cont.)</a:t>
            </a:r>
            <a:endParaRPr lang="en-US" b="1" dirty="0"/>
          </a:p>
        </p:txBody>
      </p:sp>
      <p:sp>
        <p:nvSpPr>
          <p:cNvPr id="7" name="Content Placeholder 5">
            <a:extLst>
              <a:ext uri="{FF2B5EF4-FFF2-40B4-BE49-F238E27FC236}">
                <a16:creationId xmlns:a16="http://schemas.microsoft.com/office/drawing/2014/main" id="{D151B174-4662-5A4F-F2AC-9A2D2E754890}"/>
              </a:ext>
            </a:extLst>
          </p:cNvPr>
          <p:cNvSpPr>
            <a:spLocks noGrp="1"/>
          </p:cNvSpPr>
          <p:nvPr>
            <p:ph idx="1"/>
          </p:nvPr>
        </p:nvSpPr>
        <p:spPr>
          <a:xfrm>
            <a:off x="838200" y="1847850"/>
            <a:ext cx="10515600" cy="4351338"/>
          </a:xfrm>
        </p:spPr>
        <p:txBody>
          <a:bodyPr>
            <a:normAutofit fontScale="92500" lnSpcReduction="20000"/>
          </a:bodyPr>
          <a:lstStyle/>
          <a:p>
            <a:r>
              <a:rPr lang="en-GB" sz="1800" b="1" dirty="0" smtClean="0">
                <a:latin typeface="Times-Bold"/>
              </a:rPr>
              <a:t>User </a:t>
            </a:r>
            <a:r>
              <a:rPr lang="en-GB" sz="1800" b="1" dirty="0">
                <a:latin typeface="Times-Bold"/>
              </a:rPr>
              <a:t>unit tests</a:t>
            </a:r>
            <a:r>
              <a:rPr lang="en-GB" sz="1800" dirty="0">
                <a:latin typeface="Times-Roman"/>
              </a:rPr>
              <a:t>. </a:t>
            </a:r>
            <a:endParaRPr lang="en-GB" sz="1800" dirty="0" smtClean="0">
              <a:latin typeface="Times-Roman"/>
            </a:endParaRPr>
          </a:p>
          <a:p>
            <a:pPr marL="536575">
              <a:buFont typeface="Calibri" panose="020F0502020204030204" pitchFamily="34" charset="0"/>
              <a:buChar char="₋"/>
            </a:pPr>
            <a:r>
              <a:rPr lang="en-GB" sz="1900" dirty="0">
                <a:solidFill>
                  <a:srgbClr val="000000"/>
                </a:solidFill>
              </a:rPr>
              <a:t>Business people test each BI application to verify that the application accesses the right data and performs the requested type of analysis. </a:t>
            </a:r>
          </a:p>
          <a:p>
            <a:pPr marL="536575">
              <a:buFont typeface="Calibri" panose="020F0502020204030204" pitchFamily="34" charset="0"/>
              <a:buChar char="₋"/>
            </a:pPr>
            <a:r>
              <a:rPr lang="en-GB" sz="1900" dirty="0">
                <a:solidFill>
                  <a:srgbClr val="000000"/>
                </a:solidFill>
              </a:rPr>
              <a:t>Business people will check that the UI’s navigation and workflow support the work they plan to perform using this application. Also, business people should present any feedback, concerns, or issues they have with using the BI application. </a:t>
            </a:r>
          </a:p>
          <a:p>
            <a:pPr marL="536575">
              <a:buFont typeface="Calibri" panose="020F0502020204030204" pitchFamily="34" charset="0"/>
              <a:buChar char="₋"/>
            </a:pPr>
            <a:r>
              <a:rPr lang="en-GB" sz="1900" dirty="0">
                <a:solidFill>
                  <a:srgbClr val="000000"/>
                </a:solidFill>
              </a:rPr>
              <a:t>They and the developer should agree on whether the BI application is set to move on to the next phase or if fixes or modifications are necessary.</a:t>
            </a:r>
          </a:p>
          <a:p>
            <a:r>
              <a:rPr lang="en-GB" sz="1800" b="1" dirty="0" smtClean="0">
                <a:latin typeface="Times-Bold"/>
              </a:rPr>
              <a:t>Developer </a:t>
            </a:r>
            <a:r>
              <a:rPr lang="en-GB" sz="1800" b="1" dirty="0">
                <a:latin typeface="Times-Bold"/>
              </a:rPr>
              <a:t>integration tests</a:t>
            </a:r>
            <a:r>
              <a:rPr lang="en-GB" sz="1800" dirty="0">
                <a:latin typeface="Times-Roman"/>
              </a:rPr>
              <a:t>. </a:t>
            </a:r>
            <a:endParaRPr lang="en-GB" sz="1800" dirty="0" smtClean="0">
              <a:latin typeface="Times-Roman"/>
            </a:endParaRPr>
          </a:p>
          <a:p>
            <a:pPr marL="536575">
              <a:buFont typeface="Calibri" panose="020F0502020204030204" pitchFamily="34" charset="0"/>
              <a:buChar char="₋"/>
            </a:pPr>
            <a:r>
              <a:rPr lang="en-GB" sz="1900" dirty="0">
                <a:solidFill>
                  <a:srgbClr val="000000"/>
                </a:solidFill>
              </a:rPr>
              <a:t>BI developers will test all the BI applications that are planned to be released using “real” data rather than sample data that might have been used in unit tests. The real data should either be from a production environment such as a data mart, OLAP cube, or data warehouse, or from a testing environment that has the planned BI schema along with a representative subset of production data. </a:t>
            </a:r>
          </a:p>
          <a:p>
            <a:pPr marL="536575">
              <a:buFont typeface="Calibri" panose="020F0502020204030204" pitchFamily="34" charset="0"/>
              <a:buChar char="₋"/>
            </a:pPr>
            <a:r>
              <a:rPr lang="en-GB" sz="1900" dirty="0">
                <a:solidFill>
                  <a:srgbClr val="000000"/>
                </a:solidFill>
              </a:rPr>
              <a:t>The purpose is to verify that the BI applications can handle the real data and that the application functions correctly technically. </a:t>
            </a:r>
          </a:p>
          <a:p>
            <a:pPr marL="536575">
              <a:buFont typeface="Calibri" panose="020F0502020204030204" pitchFamily="34" charset="0"/>
              <a:buChar char="₋"/>
            </a:pPr>
            <a:r>
              <a:rPr lang="en-GB" sz="1900" dirty="0">
                <a:solidFill>
                  <a:srgbClr val="000000"/>
                </a:solidFill>
              </a:rPr>
              <a:t>If these conditions are met then UAT can commence</a:t>
            </a:r>
            <a:r>
              <a:rPr lang="en-GB" sz="1900" dirty="0" smtClean="0">
                <a:solidFill>
                  <a:srgbClr val="000000"/>
                </a:solidFill>
              </a:rPr>
              <a:t>.</a:t>
            </a:r>
            <a:endParaRPr lang="en-US" sz="1900" dirty="0">
              <a:solidFill>
                <a:srgbClr val="000000"/>
              </a:solidFill>
            </a:endParaRPr>
          </a:p>
        </p:txBody>
      </p:sp>
      <p:sp>
        <p:nvSpPr>
          <p:cNvPr id="3" name="Slide Number Placeholder 2"/>
          <p:cNvSpPr>
            <a:spLocks noGrp="1"/>
          </p:cNvSpPr>
          <p:nvPr>
            <p:ph type="sldNum" sz="quarter" idx="12"/>
          </p:nvPr>
        </p:nvSpPr>
        <p:spPr/>
        <p:txBody>
          <a:bodyPr/>
          <a:lstStyle/>
          <a:p>
            <a:fld id="{DD40C559-0D42-4D76-92B1-8C19F3BDA397}" type="slidenum">
              <a:rPr lang="en-US" smtClean="0"/>
              <a:t>81</a:t>
            </a:fld>
            <a:endParaRPr lang="en-US"/>
          </a:p>
        </p:txBody>
      </p:sp>
    </p:spTree>
    <p:extLst>
      <p:ext uri="{BB962C8B-B14F-4D97-AF65-F5344CB8AC3E}">
        <p14:creationId xmlns:p14="http://schemas.microsoft.com/office/powerpoint/2010/main" val="277525601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BI Application </a:t>
            </a:r>
            <a:r>
              <a:rPr lang="en-US" b="1" dirty="0" smtClean="0"/>
              <a:t>Testing (Cont.)</a:t>
            </a:r>
            <a:endParaRPr lang="en-US" b="1" dirty="0"/>
          </a:p>
        </p:txBody>
      </p:sp>
      <p:sp>
        <p:nvSpPr>
          <p:cNvPr id="7" name="Content Placeholder 5">
            <a:extLst>
              <a:ext uri="{FF2B5EF4-FFF2-40B4-BE49-F238E27FC236}">
                <a16:creationId xmlns:a16="http://schemas.microsoft.com/office/drawing/2014/main" id="{D151B174-4662-5A4F-F2AC-9A2D2E754890}"/>
              </a:ext>
            </a:extLst>
          </p:cNvPr>
          <p:cNvSpPr>
            <a:spLocks noGrp="1"/>
          </p:cNvSpPr>
          <p:nvPr>
            <p:ph idx="1"/>
          </p:nvPr>
        </p:nvSpPr>
        <p:spPr>
          <a:xfrm>
            <a:off x="838200" y="1847850"/>
            <a:ext cx="10515600" cy="4351338"/>
          </a:xfrm>
        </p:spPr>
        <p:txBody>
          <a:bodyPr>
            <a:normAutofit/>
          </a:bodyPr>
          <a:lstStyle/>
          <a:p>
            <a:r>
              <a:rPr lang="en-GB" sz="1800" b="1" dirty="0" smtClean="0">
                <a:latin typeface="Times-Bold"/>
              </a:rPr>
              <a:t>UAT</a:t>
            </a:r>
            <a:r>
              <a:rPr lang="en-GB" sz="1800" dirty="0" smtClean="0">
                <a:latin typeface="Times-Roman"/>
              </a:rPr>
              <a:t>. </a:t>
            </a:r>
          </a:p>
          <a:p>
            <a:pPr marL="623888" indent="-260350">
              <a:buFontTx/>
              <a:buChar char="₋"/>
            </a:pPr>
            <a:r>
              <a:rPr lang="en-GB" sz="1800" dirty="0">
                <a:latin typeface="Times-Roman"/>
              </a:rPr>
              <a:t>Using the same data as the developer integration tests, the business participants will validate that all BI applications access the right data, perform the appropriate analysis, and have UIs that are sound. The business people have the authority to provide the yes/no decision regarding the release of the BI applications. The business and technical sign-off criteria should have been established for the data, analytics, and UI before the UAT.</a:t>
            </a:r>
          </a:p>
          <a:p>
            <a:r>
              <a:rPr lang="en-GB" sz="1800" b="1" dirty="0" smtClean="0">
                <a:latin typeface="Times-Bold"/>
              </a:rPr>
              <a:t>System </a:t>
            </a:r>
            <a:r>
              <a:rPr lang="en-GB" sz="1800" b="1" dirty="0">
                <a:latin typeface="Times-Bold"/>
              </a:rPr>
              <a:t>and performance </a:t>
            </a:r>
            <a:r>
              <a:rPr lang="en-GB" sz="1800" b="1" dirty="0" smtClean="0">
                <a:latin typeface="Times-Bold"/>
              </a:rPr>
              <a:t>testing</a:t>
            </a:r>
            <a:r>
              <a:rPr lang="en-GB" sz="1800" dirty="0" smtClean="0">
                <a:latin typeface="Times-Roman"/>
              </a:rPr>
              <a:t>. </a:t>
            </a:r>
          </a:p>
          <a:p>
            <a:pPr marL="623888" indent="-260350">
              <a:buFontTx/>
              <a:buChar char="₋"/>
            </a:pPr>
            <a:r>
              <a:rPr lang="en-GB" sz="1800" dirty="0">
                <a:latin typeface="Times-Roman"/>
              </a:rPr>
              <a:t>This involves testing the entire BI system including databases, data integration, and BI. </a:t>
            </a:r>
            <a:endParaRPr lang="en-GB" sz="1800" dirty="0" smtClean="0">
              <a:latin typeface="Times-Roman"/>
            </a:endParaRPr>
          </a:p>
          <a:p>
            <a:pPr marL="623888" indent="-260350">
              <a:buFontTx/>
              <a:buChar char="₋"/>
            </a:pPr>
            <a:r>
              <a:rPr lang="en-GB" sz="1800" dirty="0" smtClean="0">
                <a:latin typeface="Times-Roman"/>
              </a:rPr>
              <a:t>Performance </a:t>
            </a:r>
            <a:r>
              <a:rPr lang="en-GB" sz="1800" dirty="0">
                <a:latin typeface="Times-Roman"/>
              </a:rPr>
              <a:t>tests should be conducted on the entire BI system including databases, data integration, and BI. If possible, create stress tests to simulate current estimated peak load and anticipated peak levels over the next 2 years. </a:t>
            </a:r>
          </a:p>
          <a:p>
            <a:pPr marL="0" indent="0">
              <a:buNone/>
            </a:pPr>
            <a:r>
              <a:rPr lang="en-GB" sz="1800" dirty="0" smtClean="0">
                <a:latin typeface="Times-Roman"/>
              </a:rPr>
              <a:t>A </a:t>
            </a:r>
            <a:r>
              <a:rPr lang="en-GB" sz="1800" dirty="0">
                <a:latin typeface="Times-Roman"/>
              </a:rPr>
              <a:t>BI testing plan listing test cases with acceptance success criteria needs to be developed, </a:t>
            </a:r>
            <a:r>
              <a:rPr lang="en-GB" sz="1800" dirty="0" smtClean="0">
                <a:latin typeface="Times-Roman"/>
              </a:rPr>
              <a:t>documented, and </a:t>
            </a:r>
            <a:r>
              <a:rPr lang="en-GB" sz="1800" dirty="0">
                <a:latin typeface="Times-Roman"/>
              </a:rPr>
              <a:t>signed off by the appropriate responsible parties prior initiating the BI test lifecycle.</a:t>
            </a:r>
            <a:endParaRPr lang="en-US" sz="1900" dirty="0">
              <a:solidFill>
                <a:srgbClr val="000000"/>
              </a:solidFill>
            </a:endParaRPr>
          </a:p>
        </p:txBody>
      </p:sp>
      <p:sp>
        <p:nvSpPr>
          <p:cNvPr id="3" name="Slide Number Placeholder 2"/>
          <p:cNvSpPr>
            <a:spLocks noGrp="1"/>
          </p:cNvSpPr>
          <p:nvPr>
            <p:ph type="sldNum" sz="quarter" idx="12"/>
          </p:nvPr>
        </p:nvSpPr>
        <p:spPr/>
        <p:txBody>
          <a:bodyPr/>
          <a:lstStyle/>
          <a:p>
            <a:fld id="{DD40C559-0D42-4D76-92B1-8C19F3BDA397}" type="slidenum">
              <a:rPr lang="en-US" smtClean="0"/>
              <a:t>82</a:t>
            </a:fld>
            <a:endParaRPr lang="en-US"/>
          </a:p>
        </p:txBody>
      </p:sp>
    </p:spTree>
    <p:extLst>
      <p:ext uri="{BB962C8B-B14F-4D97-AF65-F5344CB8AC3E}">
        <p14:creationId xmlns:p14="http://schemas.microsoft.com/office/powerpoint/2010/main" val="5170090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Creating BI Personas</a:t>
            </a:r>
            <a:r>
              <a:rPr lang="en-US" b="1" dirty="0" smtClean="0"/>
              <a:t/>
            </a:r>
            <a:br>
              <a:rPr lang="en-US" b="1" dirty="0" smtClean="0"/>
            </a:br>
            <a:r>
              <a:rPr lang="en-US" sz="3200" b="1" dirty="0">
                <a:solidFill>
                  <a:schemeClr val="accent2">
                    <a:lumMod val="75000"/>
                  </a:schemeClr>
                </a:solidFill>
              </a:rPr>
              <a:t>Casual Consumers</a:t>
            </a:r>
            <a:endParaRPr lang="en-US" b="1" dirty="0">
              <a:solidFill>
                <a:schemeClr val="accent2">
                  <a:lumMod val="75000"/>
                </a:schemeClr>
              </a:solidFill>
            </a:endParaRPr>
          </a:p>
        </p:txBody>
      </p:sp>
      <p:sp>
        <p:nvSpPr>
          <p:cNvPr id="7" name="Content Placeholder 5">
            <a:extLst>
              <a:ext uri="{FF2B5EF4-FFF2-40B4-BE49-F238E27FC236}">
                <a16:creationId xmlns:a16="http://schemas.microsoft.com/office/drawing/2014/main" id="{D151B174-4662-5A4F-F2AC-9A2D2E754890}"/>
              </a:ext>
            </a:extLst>
          </p:cNvPr>
          <p:cNvSpPr>
            <a:spLocks noGrp="1"/>
          </p:cNvSpPr>
          <p:nvPr>
            <p:ph idx="1"/>
          </p:nvPr>
        </p:nvSpPr>
        <p:spPr>
          <a:xfrm>
            <a:off x="838200" y="1882775"/>
            <a:ext cx="10515600" cy="4351338"/>
          </a:xfrm>
        </p:spPr>
        <p:txBody>
          <a:bodyPr>
            <a:normAutofit/>
          </a:bodyPr>
          <a:lstStyle/>
          <a:p>
            <a:pPr marL="342900" indent="-342900">
              <a:lnSpc>
                <a:spcPct val="150000"/>
              </a:lnSpc>
              <a:buFont typeface="Symbol" pitchFamily="2" charset="2"/>
              <a:buChar char=""/>
            </a:pPr>
            <a:r>
              <a:rPr lang="en-GB" sz="2000" dirty="0" smtClean="0">
                <a:latin typeface="Calibri" panose="020F0502020204030204" pitchFamily="34" charset="0"/>
                <a:cs typeface="Arial" panose="020B0604020202020204" pitchFamily="34" charset="0"/>
              </a:rPr>
              <a:t>Many</a:t>
            </a:r>
            <a:r>
              <a:rPr lang="en-GB" sz="2000" dirty="0">
                <a:latin typeface="Calibri" panose="020F0502020204030204" pitchFamily="34" charset="0"/>
                <a:cs typeface="Arial" panose="020B0604020202020204" pitchFamily="34" charset="0"/>
              </a:rPr>
              <a:t>, if not most, of the people in an enterprise are casual consumers of analytics. </a:t>
            </a:r>
            <a:endParaRPr lang="en-GB" sz="2000" dirty="0" smtClean="0">
              <a:latin typeface="Calibri" panose="020F0502020204030204" pitchFamily="34" charset="0"/>
              <a:cs typeface="Arial" panose="020B0604020202020204" pitchFamily="34" charset="0"/>
            </a:endParaRPr>
          </a:p>
          <a:p>
            <a:pPr marL="342900" indent="-342900">
              <a:lnSpc>
                <a:spcPct val="150000"/>
              </a:lnSpc>
              <a:buFont typeface="Symbol" pitchFamily="2" charset="2"/>
              <a:buChar char=""/>
            </a:pPr>
            <a:r>
              <a:rPr lang="en-GB" sz="2000" dirty="0" smtClean="0">
                <a:latin typeface="Calibri" panose="020F0502020204030204" pitchFamily="34" charset="0"/>
                <a:cs typeface="Arial" panose="020B0604020202020204" pitchFamily="34" charset="0"/>
              </a:rPr>
              <a:t>These business people </a:t>
            </a:r>
            <a:r>
              <a:rPr lang="en-GB" sz="2000" dirty="0">
                <a:latin typeface="Calibri" panose="020F0502020204030204" pitchFamily="34" charset="0"/>
                <a:cs typeface="Arial" panose="020B0604020202020204" pitchFamily="34" charset="0"/>
              </a:rPr>
              <a:t>will use </a:t>
            </a:r>
            <a:r>
              <a:rPr lang="en-GB" sz="2000" b="1" dirty="0" smtClean="0">
                <a:latin typeface="Calibri" panose="020F0502020204030204" pitchFamily="34" charset="0"/>
                <a:cs typeface="Arial" panose="020B0604020202020204" pitchFamily="34" charset="0"/>
              </a:rPr>
              <a:t>pre-built</a:t>
            </a:r>
            <a:r>
              <a:rPr lang="en-GB" sz="2000" dirty="0" smtClean="0">
                <a:latin typeface="Calibri" panose="020F0502020204030204" pitchFamily="34" charset="0"/>
                <a:cs typeface="Arial" panose="020B0604020202020204" pitchFamily="34" charset="0"/>
              </a:rPr>
              <a:t> </a:t>
            </a:r>
            <a:r>
              <a:rPr lang="en-GB" sz="2000" b="1" dirty="0" smtClean="0">
                <a:latin typeface="Calibri" panose="020F0502020204030204" pitchFamily="34" charset="0"/>
                <a:cs typeface="Arial" panose="020B0604020202020204" pitchFamily="34" charset="0"/>
              </a:rPr>
              <a:t>reports </a:t>
            </a:r>
            <a:r>
              <a:rPr lang="en-GB" sz="2000" b="1" dirty="0">
                <a:latin typeface="Calibri" panose="020F0502020204030204" pitchFamily="34" charset="0"/>
                <a:cs typeface="Arial" panose="020B0604020202020204" pitchFamily="34" charset="0"/>
              </a:rPr>
              <a:t>and dashboards </a:t>
            </a:r>
            <a:r>
              <a:rPr lang="en-GB" sz="2000" dirty="0">
                <a:latin typeface="Calibri" panose="020F0502020204030204" pitchFamily="34" charset="0"/>
                <a:cs typeface="Arial" panose="020B0604020202020204" pitchFamily="34" charset="0"/>
              </a:rPr>
              <a:t>to obtain information they need to perform their </a:t>
            </a:r>
            <a:r>
              <a:rPr lang="en-GB" sz="2000" dirty="0" smtClean="0">
                <a:latin typeface="Calibri" panose="020F0502020204030204" pitchFamily="34" charset="0"/>
                <a:cs typeface="Arial" panose="020B0604020202020204" pitchFamily="34" charset="0"/>
              </a:rPr>
              <a:t>jobs.</a:t>
            </a:r>
          </a:p>
          <a:p>
            <a:pPr marL="342900" indent="-342900">
              <a:lnSpc>
                <a:spcPct val="150000"/>
              </a:lnSpc>
              <a:buFont typeface="Symbol" pitchFamily="2" charset="2"/>
              <a:buChar char=""/>
            </a:pPr>
            <a:r>
              <a:rPr lang="en-GB" sz="2000" dirty="0" smtClean="0">
                <a:latin typeface="Calibri" panose="020F0502020204030204" pitchFamily="34" charset="0"/>
                <a:cs typeface="Arial" panose="020B0604020202020204" pitchFamily="34" charset="0"/>
              </a:rPr>
              <a:t>If </a:t>
            </a:r>
            <a:r>
              <a:rPr lang="en-GB" sz="2000" b="1" dirty="0">
                <a:latin typeface="Calibri" panose="020F0502020204030204" pitchFamily="34" charset="0"/>
                <a:cs typeface="Arial" panose="020B0604020202020204" pitchFamily="34" charset="0"/>
              </a:rPr>
              <a:t>filters or parameters </a:t>
            </a:r>
            <a:r>
              <a:rPr lang="en-GB" sz="2000" dirty="0">
                <a:latin typeface="Calibri" panose="020F0502020204030204" pitchFamily="34" charset="0"/>
                <a:cs typeface="Arial" panose="020B0604020202020204" pitchFamily="34" charset="0"/>
              </a:rPr>
              <a:t>need to be input in order to obtain their specific </a:t>
            </a:r>
            <a:r>
              <a:rPr lang="en-GB" sz="2000" dirty="0" smtClean="0">
                <a:latin typeface="Calibri" panose="020F0502020204030204" pitchFamily="34" charset="0"/>
                <a:cs typeface="Arial" panose="020B0604020202020204" pitchFamily="34" charset="0"/>
              </a:rPr>
              <a:t>data, then </a:t>
            </a:r>
            <a:r>
              <a:rPr lang="en-GB" sz="2000" dirty="0">
                <a:latin typeface="Calibri" panose="020F0502020204030204" pitchFamily="34" charset="0"/>
                <a:cs typeface="Arial" panose="020B0604020202020204" pitchFamily="34" charset="0"/>
              </a:rPr>
              <a:t>they would prefer to save the settings so they do not have to remember them for the next time.</a:t>
            </a:r>
          </a:p>
          <a:p>
            <a:pPr marL="342900" indent="-342900">
              <a:lnSpc>
                <a:spcPct val="150000"/>
              </a:lnSpc>
              <a:buFont typeface="Symbol" pitchFamily="2" charset="2"/>
              <a:buChar char=""/>
            </a:pPr>
            <a:r>
              <a:rPr lang="en-GB" sz="2000" dirty="0">
                <a:latin typeface="Calibri" panose="020F0502020204030204" pitchFamily="34" charset="0"/>
                <a:cs typeface="Arial" panose="020B0604020202020204" pitchFamily="34" charset="0"/>
              </a:rPr>
              <a:t>Casual consumers may range from </a:t>
            </a:r>
            <a:r>
              <a:rPr lang="en-GB" sz="2000" dirty="0">
                <a:solidFill>
                  <a:schemeClr val="accent1">
                    <a:lumMod val="75000"/>
                  </a:schemeClr>
                </a:solidFill>
                <a:latin typeface="Calibri" panose="020F0502020204030204" pitchFamily="34" charset="0"/>
                <a:cs typeface="Arial" panose="020B0604020202020204" pitchFamily="34" charset="0"/>
              </a:rPr>
              <a:t>operations staff to executives</a:t>
            </a:r>
            <a:r>
              <a:rPr lang="en-GB" sz="2000" dirty="0" smtClean="0">
                <a:solidFill>
                  <a:schemeClr val="accent1">
                    <a:lumMod val="75000"/>
                  </a:schemeClr>
                </a:solidFill>
                <a:latin typeface="Calibri" panose="020F0502020204030204" pitchFamily="34" charset="0"/>
                <a:cs typeface="Arial" panose="020B0604020202020204" pitchFamily="34" charset="0"/>
              </a:rPr>
              <a:t>.</a:t>
            </a:r>
            <a:endParaRPr lang="en-US" dirty="0"/>
          </a:p>
        </p:txBody>
      </p:sp>
      <p:sp>
        <p:nvSpPr>
          <p:cNvPr id="3" name="Slide Number Placeholder 2"/>
          <p:cNvSpPr>
            <a:spLocks noGrp="1"/>
          </p:cNvSpPr>
          <p:nvPr>
            <p:ph type="sldNum" sz="quarter" idx="12"/>
          </p:nvPr>
        </p:nvSpPr>
        <p:spPr/>
        <p:txBody>
          <a:bodyPr/>
          <a:lstStyle/>
          <a:p>
            <a:fld id="{DD40C559-0D42-4D76-92B1-8C19F3BDA397}" type="slidenum">
              <a:rPr lang="en-US" smtClean="0"/>
              <a:t>9</a:t>
            </a:fld>
            <a:endParaRPr lang="en-US"/>
          </a:p>
        </p:txBody>
      </p:sp>
    </p:spTree>
    <p:extLst>
      <p:ext uri="{BB962C8B-B14F-4D97-AF65-F5344CB8AC3E}">
        <p14:creationId xmlns:p14="http://schemas.microsoft.com/office/powerpoint/2010/main" val="105857377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5254</TotalTime>
  <Words>10153</Words>
  <Application>Microsoft Office PowerPoint</Application>
  <PresentationFormat>Widescreen</PresentationFormat>
  <Paragraphs>552</Paragraphs>
  <Slides>82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82</vt:i4>
      </vt:variant>
    </vt:vector>
  </HeadingPairs>
  <TitlesOfParts>
    <vt:vector size="90" baseType="lpstr">
      <vt:lpstr>Arial</vt:lpstr>
      <vt:lpstr>Calibri</vt:lpstr>
      <vt:lpstr>Calibri Light</vt:lpstr>
      <vt:lpstr>Symbol</vt:lpstr>
      <vt:lpstr>Times-Bold</vt:lpstr>
      <vt:lpstr>Times-Roman</vt:lpstr>
      <vt:lpstr>Wingdings</vt:lpstr>
      <vt:lpstr>Office Theme</vt:lpstr>
      <vt:lpstr>Slides for Courses Using the Business Intelligence Guidebook</vt:lpstr>
      <vt:lpstr>Business Intelligence Guidebook – From Data Integration to Analytics</vt:lpstr>
      <vt:lpstr>Chapter 13 Business Intelligence Applications</vt:lpstr>
      <vt:lpstr>BI Content Specifications</vt:lpstr>
      <vt:lpstr>Revise BI Applications List (Choosing BI application)</vt:lpstr>
      <vt:lpstr>Revise BI Applications List (Cont.)</vt:lpstr>
      <vt:lpstr>Revise BI Applications List (Cont.)</vt:lpstr>
      <vt:lpstr>Creating BI Personas</vt:lpstr>
      <vt:lpstr>Creating BI Personas Casual Consumers</vt:lpstr>
      <vt:lpstr>Creating BI Personas Analysts (Business analysts, financial analysts, sales analysts, etc.)</vt:lpstr>
      <vt:lpstr>Creating BI Personas Power Users (Combine the business needs of analyst persona as well as IT skills, usually develop data shadow systems)</vt:lpstr>
      <vt:lpstr>Creating BI Personas Data Scientists</vt:lpstr>
      <vt:lpstr> Best Practice for BI Design Layout </vt:lpstr>
      <vt:lpstr>Best Practice for BI Design Layout Focus on the Purpose</vt:lpstr>
      <vt:lpstr>Best Practice for BI Design Layout Design Layout</vt:lpstr>
      <vt:lpstr>Dashboard example 1</vt:lpstr>
      <vt:lpstr>Best Practice for BI Design Layout Design Layout (Cont.)</vt:lpstr>
      <vt:lpstr>Best Practice for BI Design Layout Design Layout (Cont.)</vt:lpstr>
      <vt:lpstr>Best Practice for BI Design Layout Design Layout (Cont.)</vt:lpstr>
      <vt:lpstr>Best Practice for BI Design Layout Design Layout (Cont.)</vt:lpstr>
      <vt:lpstr>Best Practice for BI Design Layout Design Layout (Cont.)</vt:lpstr>
      <vt:lpstr>Best Practice for BI Design Layout Design Layout (Cont.)</vt:lpstr>
      <vt:lpstr>Dashboard example 2</vt:lpstr>
      <vt:lpstr>Best Practice for BI Design Layout Design Layout (Cont.)</vt:lpstr>
      <vt:lpstr>Best Practice for BI Design Layout Design Layout (Cont.)</vt:lpstr>
      <vt:lpstr>Best Practice for BI Design Layout Design Layout (Cont.)</vt:lpstr>
      <vt:lpstr>Data Design for Self-Service BI</vt:lpstr>
      <vt:lpstr>Data Design for Self-Service BI The Last Data Preparation Step</vt:lpstr>
      <vt:lpstr>Data Design for Self-Service BI The Last Data Preparation Step (Cont.)</vt:lpstr>
      <vt:lpstr>Data Design for Self-Service BI The Last Data Preparation Step (Cont.)</vt:lpstr>
      <vt:lpstr>Data Design for Self-Service BI When Inconsistency is Reintroduced</vt:lpstr>
      <vt:lpstr>Data Design for Self-Service BI When Inconsistency is Reintroduced</vt:lpstr>
      <vt:lpstr>Data Design for Self-Service BI OLAP Cubes and In-Memory Columnar Databases</vt:lpstr>
      <vt:lpstr>Data Design for Self-Service BI OLAP Cubes and In-Memory Columnar Databases (Cont.)</vt:lpstr>
      <vt:lpstr>Matching Types of Analysis to Visualizations</vt:lpstr>
      <vt:lpstr>Matching Types of Analysis to Visualizations Comparative Analysis</vt:lpstr>
      <vt:lpstr>Matching Types of Analysis to Visualizations Time-Series or Trending Analysis</vt:lpstr>
      <vt:lpstr>Trend analysis – line chart</vt:lpstr>
      <vt:lpstr>Trend analysis – area chart</vt:lpstr>
      <vt:lpstr>Trend analysis – bar chart</vt:lpstr>
      <vt:lpstr>Matching Types of Analysis to Visualizations Contribution Analysis</vt:lpstr>
      <vt:lpstr>Contribution analysis – heat map</vt:lpstr>
      <vt:lpstr>Matching Types of Analysis to Visualizations Correlation Analysis</vt:lpstr>
      <vt:lpstr>Correlation analysis – scatter plot</vt:lpstr>
      <vt:lpstr>Matching Types of Analysis to Visualizations Geographic Data</vt:lpstr>
      <vt:lpstr>Geography mapping</vt:lpstr>
      <vt:lpstr>Matching Types of Analysis to Visualizations Distribution Analysis</vt:lpstr>
      <vt:lpstr>Distribution analysis – box plot</vt:lpstr>
      <vt:lpstr>Chapter 14 BI Design and Development</vt:lpstr>
      <vt:lpstr>BI Design</vt:lpstr>
      <vt:lpstr>BI Design BI User Interface (UI) Standards</vt:lpstr>
      <vt:lpstr>BI Design BI User Interface (UI) Standards</vt:lpstr>
      <vt:lpstr>BI Design BI User Interface (UI) Standards (Cont.)</vt:lpstr>
      <vt:lpstr>BI Design BI User Interface (UI) Standards (Cont.)</vt:lpstr>
      <vt:lpstr>BI Design BI User Interface (UI) Standards (Cont.)</vt:lpstr>
      <vt:lpstr>BI Design BI User Interface (UI) Standards (Cont.)</vt:lpstr>
      <vt:lpstr>BI Design BI User Interface (UI) Standards (Cont.)</vt:lpstr>
      <vt:lpstr>BI Design Create Privacy, Security and Access Standards</vt:lpstr>
      <vt:lpstr>BI Design Create Privacy, Security and Access Standards (Cont.)</vt:lpstr>
      <vt:lpstr>BI Design Designing Each BI Application</vt:lpstr>
      <vt:lpstr>BI visual design methods</vt:lpstr>
      <vt:lpstr>Whiteboard sketch</vt:lpstr>
      <vt:lpstr>BI application wireframe</vt:lpstr>
      <vt:lpstr>BI storyboard example</vt:lpstr>
      <vt:lpstr>BI mockup example</vt:lpstr>
      <vt:lpstr>BI Development</vt:lpstr>
      <vt:lpstr>BI Development Prototyping Lifecycle</vt:lpstr>
      <vt:lpstr>BI Development Prototyping Lifecycle (Cont.)</vt:lpstr>
      <vt:lpstr>BI Development Prototyping Lifecycle (Cont.)</vt:lpstr>
      <vt:lpstr>BI Development Prototyping Lifecycle (Cont.)</vt:lpstr>
      <vt:lpstr>BI prototyping</vt:lpstr>
      <vt:lpstr>BI Development BI Application Development Tasks</vt:lpstr>
      <vt:lpstr>BI application development lifecycle</vt:lpstr>
      <vt:lpstr>BI Development BI Application Development Tasks/Create data content </vt:lpstr>
      <vt:lpstr>BI Development BI Application Development Tasks/Create data content (Cont.) </vt:lpstr>
      <vt:lpstr>BI Development BI Application Development Tasks/Create data content (Cont.) </vt:lpstr>
      <vt:lpstr>BI Development BI Application Development Tasks/Create data chart or visualizations for analysis</vt:lpstr>
      <vt:lpstr>BI Development BI Application Development Tasks/Create overall BI application</vt:lpstr>
      <vt:lpstr>BI Application Testing</vt:lpstr>
      <vt:lpstr>BI application testing</vt:lpstr>
      <vt:lpstr>BI Application Testing (Cont.)</vt:lpstr>
      <vt:lpstr>BI Application Testing (Cont.)</vt:lpstr>
    </vt:vector>
  </TitlesOfParts>
  <Company>MInerva Solutions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Intelligence Guidebook</dc:title>
  <dc:creator>andrea harris</dc:creator>
  <cp:lastModifiedBy>Alqahtani A.A.J.A.</cp:lastModifiedBy>
  <cp:revision>360</cp:revision>
  <cp:lastPrinted>2024-04-21T21:05:49Z</cp:lastPrinted>
  <dcterms:created xsi:type="dcterms:W3CDTF">2015-03-20T17:31:54Z</dcterms:created>
  <dcterms:modified xsi:type="dcterms:W3CDTF">2024-05-18T11:56:23Z</dcterms:modified>
</cp:coreProperties>
</file>